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50"/>
  </p:notesMasterIdLst>
  <p:sldIdLst>
    <p:sldId id="256" r:id="rId2"/>
    <p:sldId id="304" r:id="rId3"/>
    <p:sldId id="257" r:id="rId4"/>
    <p:sldId id="258" r:id="rId5"/>
    <p:sldId id="259" r:id="rId6"/>
    <p:sldId id="260" r:id="rId7"/>
    <p:sldId id="261" r:id="rId8"/>
    <p:sldId id="262" r:id="rId9"/>
    <p:sldId id="263" r:id="rId10"/>
    <p:sldId id="264" r:id="rId11"/>
    <p:sldId id="265" r:id="rId12"/>
    <p:sldId id="296" r:id="rId13"/>
    <p:sldId id="267" r:id="rId14"/>
    <p:sldId id="268" r:id="rId15"/>
    <p:sldId id="269" r:id="rId16"/>
    <p:sldId id="270" r:id="rId17"/>
    <p:sldId id="271" r:id="rId18"/>
    <p:sldId id="297" r:id="rId19"/>
    <p:sldId id="272" r:id="rId20"/>
    <p:sldId id="273" r:id="rId21"/>
    <p:sldId id="274" r:id="rId22"/>
    <p:sldId id="275" r:id="rId23"/>
    <p:sldId id="276" r:id="rId24"/>
    <p:sldId id="277" r:id="rId25"/>
    <p:sldId id="298" r:id="rId26"/>
    <p:sldId id="278" r:id="rId27"/>
    <p:sldId id="279" r:id="rId28"/>
    <p:sldId id="280" r:id="rId29"/>
    <p:sldId id="282" r:id="rId30"/>
    <p:sldId id="281" r:id="rId31"/>
    <p:sldId id="283" r:id="rId32"/>
    <p:sldId id="299" r:id="rId33"/>
    <p:sldId id="284" r:id="rId34"/>
    <p:sldId id="285" r:id="rId35"/>
    <p:sldId id="286" r:id="rId36"/>
    <p:sldId id="300" r:id="rId37"/>
    <p:sldId id="287" r:id="rId38"/>
    <p:sldId id="288" r:id="rId39"/>
    <p:sldId id="289" r:id="rId40"/>
    <p:sldId id="290" r:id="rId41"/>
    <p:sldId id="291" r:id="rId42"/>
    <p:sldId id="301" r:id="rId43"/>
    <p:sldId id="292" r:id="rId44"/>
    <p:sldId id="293" r:id="rId45"/>
    <p:sldId id="303" r:id="rId46"/>
    <p:sldId id="294" r:id="rId47"/>
    <p:sldId id="302" r:id="rId48"/>
    <p:sldId id="295" r:id="rId49"/>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Richard  Wright" initials="RLW" lastIdx="1"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2742" autoAdjust="0"/>
  </p:normalViewPr>
  <p:slideViewPr>
    <p:cSldViewPr>
      <p:cViewPr varScale="1">
        <p:scale>
          <a:sx n="49" d="100"/>
          <a:sy n="49" d="100"/>
        </p:scale>
        <p:origin x="-102" y="-1236"/>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commentAuthors" Target="commentAuthors.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1666F7C-82F6-429F-B71E-3494E9D8264B}" type="datetimeFigureOut">
              <a:rPr lang="en-US" smtClean="0"/>
              <a:t>5/6/2014</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4005D0-8AC0-43A5-9A63-736489823548}" type="slidenum">
              <a:rPr lang="en-US" smtClean="0"/>
              <a:t>‹#›</a:t>
            </a:fld>
            <a:endParaRPr lang="en-US"/>
          </a:p>
        </p:txBody>
      </p:sp>
    </p:spTree>
    <p:extLst>
      <p:ext uri="{BB962C8B-B14F-4D97-AF65-F5344CB8AC3E}">
        <p14:creationId xmlns:p14="http://schemas.microsoft.com/office/powerpoint/2010/main" val="1349376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lgn="ctr"/>
            <a:r>
              <a:rPr lang="en-US" sz="7200" b="1" dirty="0" smtClean="0"/>
              <a:t>Geometry 10</a:t>
            </a:r>
            <a:endParaRPr lang="en-US" sz="7200" b="1" dirty="0"/>
          </a:p>
        </p:txBody>
      </p:sp>
      <p:sp>
        <p:nvSpPr>
          <p:cNvPr id="4" name="Slide Number Placeholder 3"/>
          <p:cNvSpPr>
            <a:spLocks noGrp="1"/>
          </p:cNvSpPr>
          <p:nvPr>
            <p:ph type="sldNum" sz="quarter" idx="10"/>
          </p:nvPr>
        </p:nvSpPr>
        <p:spPr/>
        <p:txBody>
          <a:bodyPr/>
          <a:lstStyle/>
          <a:p>
            <a:fld id="{624005D0-8AC0-43A5-9A63-736489823548}" type="slidenum">
              <a:rPr lang="en-US" smtClean="0"/>
              <a:t>1</a:t>
            </a:fld>
            <a:endParaRPr lang="en-US"/>
          </a:p>
        </p:txBody>
      </p:sp>
    </p:spTree>
    <p:extLst>
      <p:ext uri="{BB962C8B-B14F-4D97-AF65-F5344CB8AC3E}">
        <p14:creationId xmlns:p14="http://schemas.microsoft.com/office/powerpoint/2010/main" val="27488578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24005D0-8AC0-43A5-9A63-736489823548}" type="slidenum">
              <a:rPr lang="en-US" smtClean="0"/>
              <a:t>11</a:t>
            </a:fld>
            <a:endParaRPr lang="en-US"/>
          </a:p>
        </p:txBody>
      </p:sp>
    </p:spTree>
    <p:extLst>
      <p:ext uri="{BB962C8B-B14F-4D97-AF65-F5344CB8AC3E}">
        <p14:creationId xmlns:p14="http://schemas.microsoft.com/office/powerpoint/2010/main" val="22878390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24005D0-8AC0-43A5-9A63-736489823548}" type="slidenum">
              <a:rPr lang="en-US" smtClean="0"/>
              <a:t>12</a:t>
            </a:fld>
            <a:endParaRPr lang="en-US"/>
          </a:p>
        </p:txBody>
      </p:sp>
    </p:spTree>
    <p:extLst>
      <p:ext uri="{BB962C8B-B14F-4D97-AF65-F5344CB8AC3E}">
        <p14:creationId xmlns:p14="http://schemas.microsoft.com/office/powerpoint/2010/main" val="34494861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24005D0-8AC0-43A5-9A63-736489823548}" type="slidenum">
              <a:rPr lang="en-US" smtClean="0"/>
              <a:t>13</a:t>
            </a:fld>
            <a:endParaRPr lang="en-US"/>
          </a:p>
        </p:txBody>
      </p:sp>
    </p:spTree>
    <p:extLst>
      <p:ext uri="{BB962C8B-B14F-4D97-AF65-F5344CB8AC3E}">
        <p14:creationId xmlns:p14="http://schemas.microsoft.com/office/powerpoint/2010/main" val="24750765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24005D0-8AC0-43A5-9A63-736489823548}" type="slidenum">
              <a:rPr lang="en-US" smtClean="0"/>
              <a:t>14</a:t>
            </a:fld>
            <a:endParaRPr lang="en-US"/>
          </a:p>
        </p:txBody>
      </p:sp>
    </p:spTree>
    <p:extLst>
      <p:ext uri="{BB962C8B-B14F-4D97-AF65-F5344CB8AC3E}">
        <p14:creationId xmlns:p14="http://schemas.microsoft.com/office/powerpoint/2010/main" val="23307358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24005D0-8AC0-43A5-9A63-736489823548}" type="slidenum">
              <a:rPr lang="en-US" smtClean="0"/>
              <a:t>15</a:t>
            </a:fld>
            <a:endParaRPr lang="en-US"/>
          </a:p>
        </p:txBody>
      </p:sp>
    </p:spTree>
    <p:extLst>
      <p:ext uri="{BB962C8B-B14F-4D97-AF65-F5344CB8AC3E}">
        <p14:creationId xmlns:p14="http://schemas.microsoft.com/office/powerpoint/2010/main" val="19623762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14:m>
                  <m:oMath xmlns:m="http://schemas.openxmlformats.org/officeDocument/2006/math">
                    <m:groupChr>
                      <m:groupChrPr>
                        <m:chr m:val="⏜"/>
                        <m:pos m:val="top"/>
                        <m:vertJc m:val="bot"/>
                        <m:ctrlPr>
                          <a:rPr lang="en-US" b="0" i="1" smtClean="0">
                            <a:latin typeface="Cambria Math"/>
                          </a:rPr>
                        </m:ctrlPr>
                      </m:groupChrPr>
                      <m:e>
                        <m:r>
                          <a:rPr lang="en-US" b="0" i="1" smtClean="0">
                            <a:latin typeface="Cambria Math"/>
                          </a:rPr>
                          <m:t>𝑇𝑄</m:t>
                        </m:r>
                      </m:e>
                    </m:groupChr>
                  </m:oMath>
                </a14:m>
                <a:r>
                  <a:rPr lang="en-US" dirty="0" smtClean="0"/>
                  <a:t> minor arc;</a:t>
                </a:r>
                <a:r>
                  <a:rPr lang="en-US" baseline="0" dirty="0" smtClean="0"/>
                  <a:t> 120°</a:t>
                </a:r>
              </a:p>
              <a:p>
                <a14:m>
                  <m:oMath xmlns:m="http://schemas.openxmlformats.org/officeDocument/2006/math">
                    <m:groupChr>
                      <m:groupChrPr>
                        <m:chr m:val="⏜"/>
                        <m:pos m:val="top"/>
                        <m:vertJc m:val="bot"/>
                        <m:ctrlPr>
                          <a:rPr lang="en-US" b="0" i="1" smtClean="0">
                            <a:latin typeface="Cambria Math"/>
                          </a:rPr>
                        </m:ctrlPr>
                      </m:groupChrPr>
                      <m:e>
                        <m:r>
                          <a:rPr lang="en-US" b="0" i="1" smtClean="0">
                            <a:latin typeface="Cambria Math"/>
                          </a:rPr>
                          <m:t>𝑇𝑄𝑅</m:t>
                        </m:r>
                      </m:e>
                    </m:groupChr>
                  </m:oMath>
                </a14:m>
                <a:r>
                  <a:rPr lang="en-US" dirty="0" smtClean="0"/>
                  <a:t> semicircle;</a:t>
                </a:r>
                <a:r>
                  <a:rPr lang="en-US" baseline="0" dirty="0" smtClean="0"/>
                  <a:t> 180°</a:t>
                </a:r>
              </a:p>
              <a:p>
                <a14:m>
                  <m:oMath xmlns:m="http://schemas.openxmlformats.org/officeDocument/2006/math">
                    <m:groupChr>
                      <m:groupChrPr>
                        <m:chr m:val="⏜"/>
                        <m:pos m:val="top"/>
                        <m:vertJc m:val="bot"/>
                        <m:ctrlPr>
                          <a:rPr lang="en-US" b="0" i="1" smtClean="0">
                            <a:latin typeface="Cambria Math"/>
                          </a:rPr>
                        </m:ctrlPr>
                      </m:groupChrPr>
                      <m:e>
                        <m:r>
                          <a:rPr lang="en-US" b="0" i="1" smtClean="0">
                            <a:latin typeface="Cambria Math"/>
                          </a:rPr>
                          <m:t>𝑄𝑅𝑇</m:t>
                        </m:r>
                      </m:e>
                    </m:groupChr>
                  </m:oMath>
                </a14:m>
                <a:r>
                  <a:rPr lang="en-US" dirty="0" smtClean="0"/>
                  <a:t> major</a:t>
                </a:r>
                <a:r>
                  <a:rPr lang="en-US" baseline="0" dirty="0" smtClean="0"/>
                  <a:t> arc; </a:t>
                </a:r>
                <a14:m>
                  <m:oMath xmlns:m="http://schemas.openxmlformats.org/officeDocument/2006/math">
                    <m:r>
                      <a:rPr lang="en-US" b="0" i="1" baseline="0" smtClean="0">
                        <a:latin typeface="Cambria Math"/>
                      </a:rPr>
                      <m:t>𝑚</m:t>
                    </m:r>
                    <m:groupChr>
                      <m:groupChrPr>
                        <m:chr m:val="⏜"/>
                        <m:pos m:val="top"/>
                        <m:vertJc m:val="bot"/>
                        <m:ctrlPr>
                          <a:rPr lang="en-US" b="0" i="1" baseline="0" smtClean="0">
                            <a:latin typeface="Cambria Math"/>
                          </a:rPr>
                        </m:ctrlPr>
                      </m:groupChrPr>
                      <m:e>
                        <m:r>
                          <a:rPr lang="en-US" b="0" i="1" baseline="0" smtClean="0">
                            <a:latin typeface="Cambria Math"/>
                          </a:rPr>
                          <m:t>𝑅𝑆</m:t>
                        </m:r>
                      </m:e>
                    </m:groupChr>
                    <m:r>
                      <a:rPr lang="en-US" b="0" i="1" baseline="0" smtClean="0">
                        <a:latin typeface="Cambria Math"/>
                      </a:rPr>
                      <m:t>=360°−80°−120°−60°=100°</m:t>
                    </m:r>
                  </m:oMath>
                </a14:m>
                <a:endParaRPr lang="en-US" b="0" baseline="0" dirty="0" smtClean="0"/>
              </a:p>
              <a:p>
                <a:pPr/>
                <a14:m>
                  <m:oMathPara xmlns:m="http://schemas.openxmlformats.org/officeDocument/2006/math">
                    <m:oMathParaPr>
                      <m:jc m:val="centerGroup"/>
                    </m:oMathParaPr>
                    <m:oMath xmlns:m="http://schemas.openxmlformats.org/officeDocument/2006/math">
                      <m:r>
                        <a:rPr lang="en-US" b="0" i="1" smtClean="0">
                          <a:latin typeface="Cambria Math"/>
                        </a:rPr>
                        <m:t>𝑚</m:t>
                      </m:r>
                      <m:groupChr>
                        <m:groupChrPr>
                          <m:chr m:val="⏜"/>
                          <m:pos m:val="top"/>
                          <m:vertJc m:val="bot"/>
                          <m:ctrlPr>
                            <a:rPr lang="en-US" b="0" i="1" smtClean="0">
                              <a:latin typeface="Cambria Math"/>
                            </a:rPr>
                          </m:ctrlPr>
                        </m:groupChrPr>
                        <m:e>
                          <m:r>
                            <a:rPr lang="en-US" b="0" i="1" smtClean="0">
                              <a:latin typeface="Cambria Math"/>
                            </a:rPr>
                            <m:t>𝑄𝑅𝑇</m:t>
                          </m:r>
                        </m:e>
                      </m:groupChr>
                      <m:r>
                        <a:rPr lang="en-US" b="0" i="1" smtClean="0">
                          <a:latin typeface="Cambria Math"/>
                        </a:rPr>
                        <m:t>=60°+100°+80°=240°</m:t>
                      </m:r>
                    </m:oMath>
                  </m:oMathPara>
                </a14:m>
                <a:endParaRPr lang="en-US" dirty="0"/>
              </a:p>
            </p:txBody>
          </p:sp>
        </mc:Choice>
        <mc:Fallback xmlns="">
          <p:sp>
            <p:nvSpPr>
              <p:cNvPr id="3" name="Notes Placeholder 2"/>
              <p:cNvSpPr>
                <a:spLocks noGrp="1"/>
              </p:cNvSpPr>
              <p:nvPr>
                <p:ph type="body" idx="1"/>
              </p:nvPr>
            </p:nvSpPr>
            <p:spPr/>
            <p:txBody>
              <a:bodyPr/>
              <a:lstStyle/>
              <a:p>
                <a:r>
                  <a:rPr lang="en-US" b="0" i="0" smtClean="0">
                    <a:latin typeface="Cambria Math"/>
                  </a:rPr>
                  <a:t>⏜𝑇𝑄</a:t>
                </a:r>
                <a:r>
                  <a:rPr lang="en-US" dirty="0" smtClean="0"/>
                  <a:t> minor arc;</a:t>
                </a:r>
                <a:r>
                  <a:rPr lang="en-US" baseline="0" dirty="0" smtClean="0"/>
                  <a:t> 120°</a:t>
                </a:r>
              </a:p>
              <a:p>
                <a:r>
                  <a:rPr lang="en-US" b="0" i="0" smtClean="0">
                    <a:latin typeface="Cambria Math"/>
                  </a:rPr>
                  <a:t>⏜𝑇𝑄𝑅</a:t>
                </a:r>
                <a:r>
                  <a:rPr lang="en-US" dirty="0" smtClean="0"/>
                  <a:t> semicircle;</a:t>
                </a:r>
                <a:r>
                  <a:rPr lang="en-US" baseline="0" dirty="0" smtClean="0"/>
                  <a:t> 180°</a:t>
                </a:r>
              </a:p>
              <a:p>
                <a:r>
                  <a:rPr lang="en-US" b="0" i="0" smtClean="0">
                    <a:latin typeface="Cambria Math"/>
                  </a:rPr>
                  <a:t>⏜𝑄𝑅𝑇</a:t>
                </a:r>
                <a:r>
                  <a:rPr lang="en-US" dirty="0" smtClean="0"/>
                  <a:t> major</a:t>
                </a:r>
                <a:r>
                  <a:rPr lang="en-US" baseline="0" dirty="0" smtClean="0"/>
                  <a:t> arc; </a:t>
                </a:r>
                <a:r>
                  <a:rPr lang="en-US" b="0" i="0" baseline="0" smtClean="0">
                    <a:latin typeface="Cambria Math"/>
                  </a:rPr>
                  <a:t>𝑚⏜𝑅𝑆=360°−80°−120°−60°=100°</a:t>
                </a:r>
                <a:endParaRPr lang="en-US" b="0" baseline="0" dirty="0" smtClean="0"/>
              </a:p>
              <a:p>
                <a:r>
                  <a:rPr lang="en-US" b="0" i="0" smtClean="0">
                    <a:latin typeface="Cambria Math"/>
                  </a:rPr>
                  <a:t>𝑚⏜𝑄𝑅𝑇=60°+100°+80°=240°</a:t>
                </a:r>
                <a:endParaRPr lang="en-US" dirty="0"/>
              </a:p>
            </p:txBody>
          </p:sp>
        </mc:Fallback>
      </mc:AlternateContent>
      <p:sp>
        <p:nvSpPr>
          <p:cNvPr id="4" name="Slide Number Placeholder 3"/>
          <p:cNvSpPr>
            <a:spLocks noGrp="1"/>
          </p:cNvSpPr>
          <p:nvPr>
            <p:ph type="sldNum" sz="quarter" idx="10"/>
          </p:nvPr>
        </p:nvSpPr>
        <p:spPr/>
        <p:txBody>
          <a:bodyPr/>
          <a:lstStyle/>
          <a:p>
            <a:fld id="{624005D0-8AC0-43A5-9A63-736489823548}" type="slidenum">
              <a:rPr lang="en-US" smtClean="0"/>
              <a:t>16</a:t>
            </a:fld>
            <a:endParaRPr lang="en-US"/>
          </a:p>
        </p:txBody>
      </p:sp>
    </p:spTree>
    <p:extLst>
      <p:ext uri="{BB962C8B-B14F-4D97-AF65-F5344CB8AC3E}">
        <p14:creationId xmlns:p14="http://schemas.microsoft.com/office/powerpoint/2010/main" val="189644565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smtClean="0"/>
              <a:t>Yes; same radius and angle</a:t>
            </a:r>
          </a:p>
          <a:p>
            <a:endParaRPr lang="en-US" dirty="0" smtClean="0"/>
          </a:p>
          <a:p>
            <a:r>
              <a:rPr lang="en-US" dirty="0" smtClean="0"/>
              <a:t>No; different radius</a:t>
            </a:r>
            <a:endParaRPr lang="en-US" dirty="0"/>
          </a:p>
        </p:txBody>
      </p:sp>
      <p:sp>
        <p:nvSpPr>
          <p:cNvPr id="4" name="Slide Number Placeholder 3"/>
          <p:cNvSpPr>
            <a:spLocks noGrp="1"/>
          </p:cNvSpPr>
          <p:nvPr>
            <p:ph type="sldNum" sz="quarter" idx="10"/>
          </p:nvPr>
        </p:nvSpPr>
        <p:spPr/>
        <p:txBody>
          <a:bodyPr/>
          <a:lstStyle/>
          <a:p>
            <a:fld id="{624005D0-8AC0-43A5-9A63-736489823548}" type="slidenum">
              <a:rPr lang="en-US" smtClean="0"/>
              <a:t>17</a:t>
            </a:fld>
            <a:endParaRPr lang="en-US"/>
          </a:p>
        </p:txBody>
      </p:sp>
    </p:spTree>
    <p:extLst>
      <p:ext uri="{BB962C8B-B14F-4D97-AF65-F5344CB8AC3E}">
        <p14:creationId xmlns:p14="http://schemas.microsoft.com/office/powerpoint/2010/main" val="367239141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24005D0-8AC0-43A5-9A63-736489823548}" type="slidenum">
              <a:rPr lang="en-US" smtClean="0"/>
              <a:t>18</a:t>
            </a:fld>
            <a:endParaRPr lang="en-US"/>
          </a:p>
        </p:txBody>
      </p:sp>
    </p:spTree>
    <p:extLst>
      <p:ext uri="{BB962C8B-B14F-4D97-AF65-F5344CB8AC3E}">
        <p14:creationId xmlns:p14="http://schemas.microsoft.com/office/powerpoint/2010/main" val="253532622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24005D0-8AC0-43A5-9A63-736489823548}" type="slidenum">
              <a:rPr lang="en-US" smtClean="0"/>
              <a:t>19</a:t>
            </a:fld>
            <a:endParaRPr lang="en-US"/>
          </a:p>
        </p:txBody>
      </p:sp>
    </p:spTree>
    <p:extLst>
      <p:ext uri="{BB962C8B-B14F-4D97-AF65-F5344CB8AC3E}">
        <p14:creationId xmlns:p14="http://schemas.microsoft.com/office/powerpoint/2010/main" val="307300527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smtClean="0"/>
              <a:t>110°</a:t>
            </a:r>
          </a:p>
          <a:p>
            <a:endParaRPr lang="en-US" dirty="0"/>
          </a:p>
        </p:txBody>
      </p:sp>
      <p:sp>
        <p:nvSpPr>
          <p:cNvPr id="4" name="Slide Number Placeholder 3"/>
          <p:cNvSpPr>
            <a:spLocks noGrp="1"/>
          </p:cNvSpPr>
          <p:nvPr>
            <p:ph type="sldNum" sz="quarter" idx="10"/>
          </p:nvPr>
        </p:nvSpPr>
        <p:spPr/>
        <p:txBody>
          <a:bodyPr/>
          <a:lstStyle/>
          <a:p>
            <a:fld id="{624005D0-8AC0-43A5-9A63-736489823548}" type="slidenum">
              <a:rPr lang="en-US" smtClean="0"/>
              <a:t>20</a:t>
            </a:fld>
            <a:endParaRPr lang="en-US"/>
          </a:p>
        </p:txBody>
      </p:sp>
    </p:spTree>
    <p:extLst>
      <p:ext uri="{BB962C8B-B14F-4D97-AF65-F5344CB8AC3E}">
        <p14:creationId xmlns:p14="http://schemas.microsoft.com/office/powerpoint/2010/main" val="9233826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24005D0-8AC0-43A5-9A63-736489823548}" type="slidenum">
              <a:rPr lang="en-US" smtClean="0"/>
              <a:t>3</a:t>
            </a:fld>
            <a:endParaRPr lang="en-US"/>
          </a:p>
        </p:txBody>
      </p:sp>
    </p:spTree>
    <p:extLst>
      <p:ext uri="{BB962C8B-B14F-4D97-AF65-F5344CB8AC3E}">
        <p14:creationId xmlns:p14="http://schemas.microsoft.com/office/powerpoint/2010/main" val="164949536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24005D0-8AC0-43A5-9A63-736489823548}" type="slidenum">
              <a:rPr lang="en-US" smtClean="0"/>
              <a:t>21</a:t>
            </a:fld>
            <a:endParaRPr lang="en-US"/>
          </a:p>
        </p:txBody>
      </p:sp>
    </p:spTree>
    <p:extLst>
      <p:ext uri="{BB962C8B-B14F-4D97-AF65-F5344CB8AC3E}">
        <p14:creationId xmlns:p14="http://schemas.microsoft.com/office/powerpoint/2010/main" val="339595525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a14:m>
                  <m:oMathPara xmlns:m="http://schemas.openxmlformats.org/officeDocument/2006/math">
                    <m:oMathParaPr>
                      <m:jc m:val="centerGroup"/>
                    </m:oMathParaPr>
                    <m:oMath xmlns:m="http://schemas.openxmlformats.org/officeDocument/2006/math">
                      <m:r>
                        <a:rPr lang="en-US" b="0" i="1" smtClean="0">
                          <a:latin typeface="Cambria Math"/>
                        </a:rPr>
                        <m:t>9</m:t>
                      </m:r>
                      <m:r>
                        <a:rPr lang="en-US" b="0" i="1" smtClean="0">
                          <a:latin typeface="Cambria Math"/>
                        </a:rPr>
                        <m:t>𝑥</m:t>
                      </m:r>
                      <m:r>
                        <a:rPr lang="en-US" b="0" i="1" smtClean="0">
                          <a:latin typeface="Cambria Math"/>
                        </a:rPr>
                        <m:t>=80−</m:t>
                      </m:r>
                      <m:r>
                        <a:rPr lang="en-US" b="0" i="1" smtClean="0">
                          <a:latin typeface="Cambria Math"/>
                        </a:rPr>
                        <m:t>𝑥</m:t>
                      </m:r>
                    </m:oMath>
                  </m:oMathPara>
                </a14:m>
                <a:endParaRPr lang="en-US" b="0" dirty="0" smtClean="0"/>
              </a:p>
              <a:p>
                <a:pPr/>
                <a14:m>
                  <m:oMathPara xmlns:m="http://schemas.openxmlformats.org/officeDocument/2006/math">
                    <m:oMathParaPr>
                      <m:jc m:val="centerGroup"/>
                    </m:oMathParaPr>
                    <m:oMath xmlns:m="http://schemas.openxmlformats.org/officeDocument/2006/math">
                      <m:r>
                        <a:rPr lang="en-US" b="0" i="1" smtClean="0">
                          <a:latin typeface="Cambria Math"/>
                        </a:rPr>
                        <m:t>10</m:t>
                      </m:r>
                      <m:r>
                        <a:rPr lang="en-US" b="0" i="1" smtClean="0">
                          <a:latin typeface="Cambria Math"/>
                        </a:rPr>
                        <m:t>𝑥</m:t>
                      </m:r>
                      <m:r>
                        <a:rPr lang="en-US" b="0" i="1" smtClean="0">
                          <a:latin typeface="Cambria Math"/>
                        </a:rPr>
                        <m:t>=80</m:t>
                      </m:r>
                    </m:oMath>
                  </m:oMathPara>
                </a14:m>
                <a:endParaRPr lang="en-US" b="0" dirty="0" smtClean="0"/>
              </a:p>
              <a:p>
                <a:pPr/>
                <a14:m>
                  <m:oMathPara xmlns:m="http://schemas.openxmlformats.org/officeDocument/2006/math">
                    <m:oMathParaPr>
                      <m:jc m:val="centerGroup"/>
                    </m:oMathParaPr>
                    <m:oMath xmlns:m="http://schemas.openxmlformats.org/officeDocument/2006/math">
                      <m:r>
                        <a:rPr lang="en-US" b="0" i="1" smtClean="0">
                          <a:latin typeface="Cambria Math"/>
                        </a:rPr>
                        <m:t>𝑥</m:t>
                      </m:r>
                      <m:r>
                        <a:rPr lang="en-US" b="0" i="1" smtClean="0">
                          <a:latin typeface="Cambria Math"/>
                        </a:rPr>
                        <m:t>=8</m:t>
                      </m:r>
                    </m:oMath>
                  </m:oMathPara>
                </a14:m>
                <a:endParaRPr lang="en-US" b="0" dirty="0" smtClean="0"/>
              </a:p>
              <a:p>
                <a:pPr/>
                <a14:m>
                  <m:oMathPara xmlns:m="http://schemas.openxmlformats.org/officeDocument/2006/math">
                    <m:oMathParaPr>
                      <m:jc m:val="centerGroup"/>
                    </m:oMathParaPr>
                    <m:oMath xmlns:m="http://schemas.openxmlformats.org/officeDocument/2006/math">
                      <m:r>
                        <a:rPr lang="en-US" b="0" i="1" smtClean="0">
                          <a:latin typeface="Cambria Math"/>
                        </a:rPr>
                        <m:t>𝑚</m:t>
                      </m:r>
                      <m:groupChr>
                        <m:groupChrPr>
                          <m:chr m:val="⏜"/>
                          <m:pos m:val="top"/>
                          <m:vertJc m:val="bot"/>
                          <m:ctrlPr>
                            <a:rPr lang="en-US" b="0" i="1" smtClean="0">
                              <a:latin typeface="Cambria Math"/>
                            </a:rPr>
                          </m:ctrlPr>
                        </m:groupChrPr>
                        <m:e>
                          <m:r>
                            <a:rPr lang="en-US" b="0" i="1" smtClean="0">
                              <a:latin typeface="Cambria Math"/>
                            </a:rPr>
                            <m:t>𝐶𝐷</m:t>
                          </m:r>
                        </m:e>
                      </m:groupChr>
                      <m:r>
                        <a:rPr lang="en-US" b="0" i="1" smtClean="0">
                          <a:latin typeface="Cambria Math"/>
                        </a:rPr>
                        <m:t>=9</m:t>
                      </m:r>
                      <m:d>
                        <m:dPr>
                          <m:ctrlPr>
                            <a:rPr lang="en-US" b="0" i="1" smtClean="0">
                              <a:latin typeface="Cambria Math"/>
                            </a:rPr>
                          </m:ctrlPr>
                        </m:dPr>
                        <m:e>
                          <m:r>
                            <a:rPr lang="en-US" b="0" i="1" smtClean="0">
                              <a:latin typeface="Cambria Math"/>
                            </a:rPr>
                            <m:t>8</m:t>
                          </m:r>
                        </m:e>
                      </m:d>
                      <m:r>
                        <a:rPr lang="en-US" b="0" i="1" smtClean="0">
                          <a:latin typeface="Cambria Math"/>
                        </a:rPr>
                        <m:t>=72°</m:t>
                      </m:r>
                    </m:oMath>
                  </m:oMathPara>
                </a14:m>
                <a:endParaRPr lang="en-US" b="0" dirty="0" smtClean="0"/>
              </a:p>
              <a:p>
                <a:endParaRPr lang="en-US" dirty="0" smtClean="0"/>
              </a:p>
              <a:p>
                <a:pPr/>
                <a14:m>
                  <m:oMathPara xmlns:m="http://schemas.openxmlformats.org/officeDocument/2006/math">
                    <m:oMathParaPr>
                      <m:jc m:val="centerGroup"/>
                    </m:oMathParaPr>
                    <m:oMath xmlns:m="http://schemas.openxmlformats.org/officeDocument/2006/math">
                      <m:r>
                        <a:rPr lang="en-US" b="0" i="1" smtClean="0">
                          <a:latin typeface="Cambria Math"/>
                        </a:rPr>
                        <m:t>𝑚</m:t>
                      </m:r>
                      <m:groupChr>
                        <m:groupChrPr>
                          <m:chr m:val="⏜"/>
                          <m:pos m:val="top"/>
                          <m:vertJc m:val="bot"/>
                          <m:ctrlPr>
                            <a:rPr lang="en-US" b="0" i="1" smtClean="0">
                              <a:latin typeface="Cambria Math"/>
                            </a:rPr>
                          </m:ctrlPr>
                        </m:groupChrPr>
                        <m:e>
                          <m:r>
                            <a:rPr lang="en-US" b="0" i="1" smtClean="0">
                              <a:latin typeface="Cambria Math"/>
                            </a:rPr>
                            <m:t>𝐶𝐸</m:t>
                          </m:r>
                        </m:e>
                      </m:groupChr>
                      <m:r>
                        <a:rPr lang="en-US" b="0" i="1" smtClean="0">
                          <a:latin typeface="Cambria Math"/>
                        </a:rPr>
                        <m:t>=2</m:t>
                      </m:r>
                      <m:d>
                        <m:dPr>
                          <m:ctrlPr>
                            <a:rPr lang="en-US" b="0" i="1" smtClean="0">
                              <a:latin typeface="Cambria Math"/>
                            </a:rPr>
                          </m:ctrlPr>
                        </m:dPr>
                        <m:e>
                          <m:r>
                            <a:rPr lang="en-US" b="0" i="1" smtClean="0">
                              <a:latin typeface="Cambria Math"/>
                            </a:rPr>
                            <m:t>72°</m:t>
                          </m:r>
                        </m:e>
                      </m:d>
                      <m:r>
                        <a:rPr lang="en-US" b="0" i="1" smtClean="0">
                          <a:latin typeface="Cambria Math"/>
                        </a:rPr>
                        <m:t>=144°</m:t>
                      </m:r>
                    </m:oMath>
                  </m:oMathPara>
                </a14:m>
                <a:endParaRPr lang="en-US" dirty="0"/>
              </a:p>
            </p:txBody>
          </p:sp>
        </mc:Choice>
        <mc:Fallback xmlns="">
          <p:sp>
            <p:nvSpPr>
              <p:cNvPr id="3" name="Notes Placeholder 2"/>
              <p:cNvSpPr>
                <a:spLocks noGrp="1"/>
              </p:cNvSpPr>
              <p:nvPr>
                <p:ph type="body" idx="1"/>
              </p:nvPr>
            </p:nvSpPr>
            <p:spPr/>
            <p:txBody>
              <a:bodyPr/>
              <a:lstStyle/>
              <a:p>
                <a:r>
                  <a:rPr lang="en-US" b="0" i="0" smtClean="0">
                    <a:latin typeface="Cambria Math"/>
                  </a:rPr>
                  <a:t>9𝑥=80−𝑥</a:t>
                </a:r>
                <a:endParaRPr lang="en-US" b="0" dirty="0" smtClean="0"/>
              </a:p>
              <a:p>
                <a:r>
                  <a:rPr lang="en-US" b="0" i="0" smtClean="0">
                    <a:latin typeface="Cambria Math"/>
                  </a:rPr>
                  <a:t>10𝑥=80</a:t>
                </a:r>
                <a:endParaRPr lang="en-US" b="0" dirty="0" smtClean="0"/>
              </a:p>
              <a:p>
                <a:r>
                  <a:rPr lang="en-US" b="0" i="0" smtClean="0">
                    <a:latin typeface="Cambria Math"/>
                  </a:rPr>
                  <a:t>𝑥=8</a:t>
                </a:r>
                <a:endParaRPr lang="en-US" b="0" dirty="0" smtClean="0"/>
              </a:p>
              <a:p>
                <a:r>
                  <a:rPr lang="en-US" b="0" i="0" smtClean="0">
                    <a:latin typeface="Cambria Math"/>
                  </a:rPr>
                  <a:t>𝑚⏜𝐶𝐷=9(8)=72°</a:t>
                </a:r>
                <a:endParaRPr lang="en-US" b="0" dirty="0" smtClean="0"/>
              </a:p>
              <a:p>
                <a:endParaRPr lang="en-US" dirty="0" smtClean="0"/>
              </a:p>
              <a:p>
                <a:r>
                  <a:rPr lang="en-US" b="0" i="0" smtClean="0">
                    <a:latin typeface="Cambria Math"/>
                  </a:rPr>
                  <a:t>𝑚⏜𝐶𝐸=2(72°)=144°</a:t>
                </a:r>
                <a:endParaRPr lang="en-US" dirty="0"/>
              </a:p>
            </p:txBody>
          </p:sp>
        </mc:Fallback>
      </mc:AlternateContent>
      <p:sp>
        <p:nvSpPr>
          <p:cNvPr id="4" name="Slide Number Placeholder 3"/>
          <p:cNvSpPr>
            <a:spLocks noGrp="1"/>
          </p:cNvSpPr>
          <p:nvPr>
            <p:ph type="sldNum" sz="quarter" idx="10"/>
          </p:nvPr>
        </p:nvSpPr>
        <p:spPr/>
        <p:txBody>
          <a:bodyPr/>
          <a:lstStyle/>
          <a:p>
            <a:fld id="{624005D0-8AC0-43A5-9A63-736489823548}" type="slidenum">
              <a:rPr lang="en-US" smtClean="0"/>
              <a:t>22</a:t>
            </a:fld>
            <a:endParaRPr lang="en-US"/>
          </a:p>
        </p:txBody>
      </p:sp>
    </p:spTree>
    <p:extLst>
      <p:ext uri="{BB962C8B-B14F-4D97-AF65-F5344CB8AC3E}">
        <p14:creationId xmlns:p14="http://schemas.microsoft.com/office/powerpoint/2010/main" val="421572239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24005D0-8AC0-43A5-9A63-736489823548}" type="slidenum">
              <a:rPr lang="en-US" smtClean="0"/>
              <a:t>23</a:t>
            </a:fld>
            <a:endParaRPr lang="en-US"/>
          </a:p>
        </p:txBody>
      </p:sp>
    </p:spTree>
    <p:extLst>
      <p:ext uri="{BB962C8B-B14F-4D97-AF65-F5344CB8AC3E}">
        <p14:creationId xmlns:p14="http://schemas.microsoft.com/office/powerpoint/2010/main" val="310093614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a14:m>
                  <m:oMathPara xmlns:m="http://schemas.openxmlformats.org/officeDocument/2006/math">
                    <m:oMathParaPr>
                      <m:jc m:val="centerGroup"/>
                    </m:oMathParaPr>
                    <m:oMath xmlns:m="http://schemas.openxmlformats.org/officeDocument/2006/math">
                      <m:r>
                        <a:rPr lang="en-US" b="0" i="1" smtClean="0">
                          <a:latin typeface="Cambria Math"/>
                        </a:rPr>
                        <m:t>4</m:t>
                      </m:r>
                      <m:r>
                        <a:rPr lang="en-US" b="0" i="1" smtClean="0">
                          <a:latin typeface="Cambria Math"/>
                        </a:rPr>
                        <m:t>𝑥</m:t>
                      </m:r>
                      <m:r>
                        <a:rPr lang="en-US" b="0" i="1" smtClean="0">
                          <a:latin typeface="Cambria Math"/>
                        </a:rPr>
                        <m:t>+1=</m:t>
                      </m:r>
                      <m:r>
                        <a:rPr lang="en-US" b="0" i="1" smtClean="0">
                          <a:latin typeface="Cambria Math"/>
                        </a:rPr>
                        <m:t>𝑥</m:t>
                      </m:r>
                      <m:r>
                        <a:rPr lang="en-US" b="0" i="1" smtClean="0">
                          <a:latin typeface="Cambria Math"/>
                        </a:rPr>
                        <m:t>+8</m:t>
                      </m:r>
                    </m:oMath>
                  </m:oMathPara>
                </a14:m>
                <a:endParaRPr lang="en-US" b="0" dirty="0" smtClean="0"/>
              </a:p>
              <a:p>
                <a:pPr/>
                <a14:m>
                  <m:oMathPara xmlns:m="http://schemas.openxmlformats.org/officeDocument/2006/math">
                    <m:oMathParaPr>
                      <m:jc m:val="centerGroup"/>
                    </m:oMathParaPr>
                    <m:oMath xmlns:m="http://schemas.openxmlformats.org/officeDocument/2006/math">
                      <m:r>
                        <a:rPr lang="en-US" b="0" i="1" smtClean="0">
                          <a:latin typeface="Cambria Math"/>
                        </a:rPr>
                        <m:t>3</m:t>
                      </m:r>
                      <m:r>
                        <a:rPr lang="en-US" b="0" i="1" smtClean="0">
                          <a:latin typeface="Cambria Math"/>
                        </a:rPr>
                        <m:t>𝑥</m:t>
                      </m:r>
                      <m:r>
                        <a:rPr lang="en-US" b="0" i="1" smtClean="0">
                          <a:latin typeface="Cambria Math"/>
                        </a:rPr>
                        <m:t>+1=8</m:t>
                      </m:r>
                    </m:oMath>
                  </m:oMathPara>
                </a14:m>
                <a:endParaRPr lang="en-US" b="0" dirty="0" smtClean="0"/>
              </a:p>
              <a:p>
                <a:pPr/>
                <a14:m>
                  <m:oMathPara xmlns:m="http://schemas.openxmlformats.org/officeDocument/2006/math">
                    <m:oMathParaPr>
                      <m:jc m:val="centerGroup"/>
                    </m:oMathParaPr>
                    <m:oMath xmlns:m="http://schemas.openxmlformats.org/officeDocument/2006/math">
                      <m:r>
                        <a:rPr lang="en-US" b="0" i="1" smtClean="0">
                          <a:latin typeface="Cambria Math"/>
                        </a:rPr>
                        <m:t>3</m:t>
                      </m:r>
                      <m:r>
                        <a:rPr lang="en-US" b="0" i="1" smtClean="0">
                          <a:latin typeface="Cambria Math"/>
                        </a:rPr>
                        <m:t>𝑥</m:t>
                      </m:r>
                      <m:r>
                        <a:rPr lang="en-US" b="0" i="1" smtClean="0">
                          <a:latin typeface="Cambria Math"/>
                        </a:rPr>
                        <m:t>=7</m:t>
                      </m:r>
                    </m:oMath>
                  </m:oMathPara>
                </a14:m>
                <a:endParaRPr lang="en-US" b="0" dirty="0" smtClean="0"/>
              </a:p>
              <a:p>
                <a:pPr/>
                <a14:m>
                  <m:oMathPara xmlns:m="http://schemas.openxmlformats.org/officeDocument/2006/math">
                    <m:oMathParaPr>
                      <m:jc m:val="centerGroup"/>
                    </m:oMathParaPr>
                    <m:oMath xmlns:m="http://schemas.openxmlformats.org/officeDocument/2006/math">
                      <m:r>
                        <a:rPr lang="en-US" b="0" i="1" smtClean="0">
                          <a:latin typeface="Cambria Math"/>
                        </a:rPr>
                        <m:t>𝑥</m:t>
                      </m:r>
                      <m:r>
                        <a:rPr lang="en-US" b="0" i="1" smtClean="0">
                          <a:latin typeface="Cambria Math"/>
                        </a:rPr>
                        <m:t>=</m:t>
                      </m:r>
                      <m:f>
                        <m:fPr>
                          <m:ctrlPr>
                            <a:rPr lang="en-US" b="0" i="1" smtClean="0">
                              <a:latin typeface="Cambria Math"/>
                            </a:rPr>
                          </m:ctrlPr>
                        </m:fPr>
                        <m:num>
                          <m:r>
                            <a:rPr lang="en-US" b="0" i="1" smtClean="0">
                              <a:latin typeface="Cambria Math"/>
                            </a:rPr>
                            <m:t>7</m:t>
                          </m:r>
                        </m:num>
                        <m:den>
                          <m:r>
                            <a:rPr lang="en-US" b="0" i="1" smtClean="0">
                              <a:latin typeface="Cambria Math"/>
                            </a:rPr>
                            <m:t>3</m:t>
                          </m:r>
                        </m:den>
                      </m:f>
                    </m:oMath>
                  </m:oMathPara>
                </a14:m>
                <a:endParaRPr lang="en-US" dirty="0"/>
              </a:p>
            </p:txBody>
          </p:sp>
        </mc:Choice>
        <mc:Fallback xmlns="">
          <p:sp>
            <p:nvSpPr>
              <p:cNvPr id="3" name="Notes Placeholder 2"/>
              <p:cNvSpPr>
                <a:spLocks noGrp="1"/>
              </p:cNvSpPr>
              <p:nvPr>
                <p:ph type="body" idx="1"/>
              </p:nvPr>
            </p:nvSpPr>
            <p:spPr/>
            <p:txBody>
              <a:bodyPr/>
              <a:lstStyle/>
              <a:p>
                <a:r>
                  <a:rPr lang="en-US" b="0" i="0" smtClean="0">
                    <a:latin typeface="Cambria Math"/>
                  </a:rPr>
                  <a:t>4𝑥+1=𝑥+8</a:t>
                </a:r>
                <a:endParaRPr lang="en-US" b="0" dirty="0" smtClean="0"/>
              </a:p>
              <a:p>
                <a:r>
                  <a:rPr lang="en-US" b="0" i="0" smtClean="0">
                    <a:latin typeface="Cambria Math"/>
                  </a:rPr>
                  <a:t>3𝑥+1=8</a:t>
                </a:r>
                <a:endParaRPr lang="en-US" b="0" dirty="0" smtClean="0"/>
              </a:p>
              <a:p>
                <a:r>
                  <a:rPr lang="en-US" b="0" i="0" smtClean="0">
                    <a:latin typeface="Cambria Math"/>
                  </a:rPr>
                  <a:t>3𝑥=7</a:t>
                </a:r>
                <a:endParaRPr lang="en-US" b="0" dirty="0" smtClean="0"/>
              </a:p>
              <a:p>
                <a:r>
                  <a:rPr lang="en-US" b="0" i="0" smtClean="0">
                    <a:latin typeface="Cambria Math"/>
                  </a:rPr>
                  <a:t>𝑥=7/3</a:t>
                </a:r>
                <a:endParaRPr lang="en-US" dirty="0"/>
              </a:p>
            </p:txBody>
          </p:sp>
        </mc:Fallback>
      </mc:AlternateContent>
      <p:sp>
        <p:nvSpPr>
          <p:cNvPr id="4" name="Slide Number Placeholder 3"/>
          <p:cNvSpPr>
            <a:spLocks noGrp="1"/>
          </p:cNvSpPr>
          <p:nvPr>
            <p:ph type="sldNum" sz="quarter" idx="10"/>
          </p:nvPr>
        </p:nvSpPr>
        <p:spPr/>
        <p:txBody>
          <a:bodyPr/>
          <a:lstStyle/>
          <a:p>
            <a:fld id="{624005D0-8AC0-43A5-9A63-736489823548}" type="slidenum">
              <a:rPr lang="en-US" smtClean="0"/>
              <a:t>24</a:t>
            </a:fld>
            <a:endParaRPr lang="en-US"/>
          </a:p>
        </p:txBody>
      </p:sp>
    </p:spTree>
    <p:extLst>
      <p:ext uri="{BB962C8B-B14F-4D97-AF65-F5344CB8AC3E}">
        <p14:creationId xmlns:p14="http://schemas.microsoft.com/office/powerpoint/2010/main" val="198408014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24005D0-8AC0-43A5-9A63-736489823548}" type="slidenum">
              <a:rPr lang="en-US" smtClean="0"/>
              <a:t>25</a:t>
            </a:fld>
            <a:endParaRPr lang="en-US"/>
          </a:p>
        </p:txBody>
      </p:sp>
    </p:spTree>
    <p:extLst>
      <p:ext uri="{BB962C8B-B14F-4D97-AF65-F5344CB8AC3E}">
        <p14:creationId xmlns:p14="http://schemas.microsoft.com/office/powerpoint/2010/main" val="3199695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24005D0-8AC0-43A5-9A63-736489823548}" type="slidenum">
              <a:rPr lang="en-US" smtClean="0"/>
              <a:t>26</a:t>
            </a:fld>
            <a:endParaRPr lang="en-US"/>
          </a:p>
        </p:txBody>
      </p:sp>
    </p:spTree>
    <p:extLst>
      <p:ext uri="{BB962C8B-B14F-4D97-AF65-F5344CB8AC3E}">
        <p14:creationId xmlns:p14="http://schemas.microsoft.com/office/powerpoint/2010/main" val="155144333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24005D0-8AC0-43A5-9A63-736489823548}" type="slidenum">
              <a:rPr lang="en-US" smtClean="0"/>
              <a:t>27</a:t>
            </a:fld>
            <a:endParaRPr lang="en-US"/>
          </a:p>
        </p:txBody>
      </p:sp>
    </p:spTree>
    <p:extLst>
      <p:ext uri="{BB962C8B-B14F-4D97-AF65-F5344CB8AC3E}">
        <p14:creationId xmlns:p14="http://schemas.microsoft.com/office/powerpoint/2010/main" val="354987149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24005D0-8AC0-43A5-9A63-736489823548}" type="slidenum">
              <a:rPr lang="en-US" smtClean="0"/>
              <a:t>28</a:t>
            </a:fld>
            <a:endParaRPr lang="en-US"/>
          </a:p>
        </p:txBody>
      </p:sp>
    </p:spTree>
    <p:extLst>
      <p:ext uri="{BB962C8B-B14F-4D97-AF65-F5344CB8AC3E}">
        <p14:creationId xmlns:p14="http://schemas.microsoft.com/office/powerpoint/2010/main" val="91409946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24005D0-8AC0-43A5-9A63-736489823548}" type="slidenum">
              <a:rPr lang="en-US" smtClean="0"/>
              <a:t>29</a:t>
            </a:fld>
            <a:endParaRPr lang="en-US"/>
          </a:p>
        </p:txBody>
      </p:sp>
    </p:spTree>
    <p:extLst>
      <p:ext uri="{BB962C8B-B14F-4D97-AF65-F5344CB8AC3E}">
        <p14:creationId xmlns:p14="http://schemas.microsoft.com/office/powerpoint/2010/main" val="227547740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BF1DDE2-F9BF-49E3-89A3-79CCACF3F45D}" type="slidenum">
              <a:rPr lang="en-US"/>
              <a:pPr/>
              <a:t>30</a:t>
            </a:fld>
            <a:endParaRPr lang="en-US"/>
          </a:p>
        </p:txBody>
      </p:sp>
      <p:sp>
        <p:nvSpPr>
          <p:cNvPr id="33794" name="Rectangle 2"/>
          <p:cNvSpPr>
            <a:spLocks noGrp="1" noRot="1" noChangeAspect="1" noChangeArrowheads="1" noTextEdit="1"/>
          </p:cNvSpPr>
          <p:nvPr>
            <p:ph type="sldImg"/>
          </p:nvPr>
        </p:nvSpPr>
        <p:spPr>
          <a:xfrm>
            <a:off x="381000" y="685800"/>
            <a:ext cx="6096000" cy="3429000"/>
          </a:xfrm>
          <a:ln/>
        </p:spPr>
      </p:sp>
      <mc:AlternateContent xmlns:mc="http://schemas.openxmlformats.org/markup-compatibility/2006" xmlns:a14="http://schemas.microsoft.com/office/drawing/2010/main">
        <mc:Choice Requires="a14">
          <p:sp>
            <p:nvSpPr>
              <p:cNvPr id="33795" name="Rectangle 3"/>
              <p:cNvSpPr>
                <a:spLocks noGrp="1" noChangeArrowheads="1"/>
              </p:cNvSpPr>
              <p:nvPr>
                <p:ph type="body" idx="1"/>
              </p:nvPr>
            </p:nvSpPr>
            <p:spPr/>
            <p:txBody>
              <a:bodyPr/>
              <a:lstStyle/>
              <a:p>
                <a:pPr>
                  <a:buFont typeface="Wingdings" pitchFamily="2" charset="2"/>
                  <a:buNone/>
                </a:pPr>
                <a14:m>
                  <m:oMathPara xmlns:m="http://schemas.openxmlformats.org/officeDocument/2006/math">
                    <m:oMathParaPr>
                      <m:jc m:val="centerGroup"/>
                    </m:oMathParaPr>
                    <m:oMath xmlns:m="http://schemas.openxmlformats.org/officeDocument/2006/math">
                      <m:f>
                        <m:fPr>
                          <m:ctrlPr>
                            <a:rPr lang="en-US" b="0" i="1" smtClean="0">
                              <a:latin typeface="Cambria Math"/>
                            </a:rPr>
                          </m:ctrlPr>
                        </m:fPr>
                        <m:num>
                          <m:r>
                            <a:rPr lang="en-US" b="0" i="1" smtClean="0">
                              <a:latin typeface="Cambria Math"/>
                            </a:rPr>
                            <m:t>1</m:t>
                          </m:r>
                        </m:num>
                        <m:den>
                          <m:r>
                            <a:rPr lang="en-US" b="0" i="1" smtClean="0">
                              <a:latin typeface="Cambria Math"/>
                            </a:rPr>
                            <m:t>2</m:t>
                          </m:r>
                        </m:den>
                      </m:f>
                      <m:r>
                        <a:rPr lang="en-US" b="0" i="1" smtClean="0">
                          <a:latin typeface="Cambria Math"/>
                        </a:rPr>
                        <m:t>90°=45°</m:t>
                      </m:r>
                    </m:oMath>
                  </m:oMathPara>
                </a14:m>
                <a:endParaRPr lang="en-US" b="0" dirty="0" smtClean="0"/>
              </a:p>
              <a:p>
                <a:pPr>
                  <a:buFont typeface="Wingdings" pitchFamily="2" charset="2"/>
                  <a:buNone/>
                </a:pPr>
                <a:endParaRPr lang="en-US" dirty="0" smtClean="0"/>
              </a:p>
              <a:p>
                <a:pPr>
                  <a:buFont typeface="Wingdings" pitchFamily="2" charset="2"/>
                  <a:buNone/>
                </a:pPr>
                <a14:m>
                  <m:oMathPara xmlns:m="http://schemas.openxmlformats.org/officeDocument/2006/math">
                    <m:oMathParaPr>
                      <m:jc m:val="centerGroup"/>
                    </m:oMathParaPr>
                    <m:oMath xmlns:m="http://schemas.openxmlformats.org/officeDocument/2006/math">
                      <m:r>
                        <a:rPr lang="en-US" b="0" i="1" smtClean="0">
                          <a:latin typeface="Cambria Math"/>
                        </a:rPr>
                        <m:t>72°</m:t>
                      </m:r>
                    </m:oMath>
                  </m:oMathPara>
                </a14:m>
                <a:endParaRPr lang="en-US" dirty="0"/>
              </a:p>
            </p:txBody>
          </p:sp>
        </mc:Choice>
        <mc:Fallback xmlns="">
          <p:sp>
            <p:nvSpPr>
              <p:cNvPr id="33795" name="Rectangle 3"/>
              <p:cNvSpPr>
                <a:spLocks noGrp="1" noChangeArrowheads="1"/>
              </p:cNvSpPr>
              <p:nvPr>
                <p:ph type="body" idx="1"/>
              </p:nvPr>
            </p:nvSpPr>
            <p:spPr/>
            <p:txBody>
              <a:bodyPr/>
              <a:lstStyle/>
              <a:p>
                <a:pPr>
                  <a:buFont typeface="Wingdings" pitchFamily="2" charset="2"/>
                  <a:buNone/>
                </a:pPr>
                <a:r>
                  <a:rPr lang="en-US" b="0" i="0" smtClean="0">
                    <a:latin typeface="Cambria Math"/>
                  </a:rPr>
                  <a:t>1/2 90°=45°</a:t>
                </a:r>
                <a:endParaRPr lang="en-US" b="0" dirty="0" smtClean="0"/>
              </a:p>
              <a:p>
                <a:pPr>
                  <a:buFont typeface="Wingdings" pitchFamily="2" charset="2"/>
                  <a:buNone/>
                </a:pPr>
                <a:endParaRPr lang="en-US" dirty="0" smtClean="0"/>
              </a:p>
              <a:p>
                <a:pPr>
                  <a:buFont typeface="Wingdings" pitchFamily="2" charset="2"/>
                  <a:buNone/>
                </a:pPr>
                <a:r>
                  <a:rPr lang="en-US" b="0" i="0" smtClean="0">
                    <a:latin typeface="Cambria Math"/>
                  </a:rPr>
                  <a:t>72°</a:t>
                </a:r>
                <a:endParaRPr lang="en-US" dirty="0"/>
              </a:p>
            </p:txBody>
          </p:sp>
        </mc:Fallback>
      </mc:AlternateContent>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7AF0342-D97C-4823-8594-9A3C3FA83E74}" type="slidenum">
              <a:rPr lang="en-US"/>
              <a:pPr/>
              <a:t>4</a:t>
            </a:fld>
            <a:endParaRPr lang="en-US"/>
          </a:p>
        </p:txBody>
      </p:sp>
      <p:sp>
        <p:nvSpPr>
          <p:cNvPr id="13314" name="Rectangle 2"/>
          <p:cNvSpPr>
            <a:spLocks noGrp="1" noRot="1" noChangeAspect="1" noChangeArrowheads="1" noTextEdit="1"/>
          </p:cNvSpPr>
          <p:nvPr>
            <p:ph type="sldImg"/>
          </p:nvPr>
        </p:nvSpPr>
        <p:spPr>
          <a:xfrm>
            <a:off x="381000" y="685800"/>
            <a:ext cx="6096000" cy="3429000"/>
          </a:xfrm>
          <a:ln/>
        </p:spPr>
      </p:sp>
      <p:sp>
        <p:nvSpPr>
          <p:cNvPr id="13315" name="Rectangle 3"/>
          <p:cNvSpPr>
            <a:spLocks noGrp="1" noChangeArrowheads="1"/>
          </p:cNvSpPr>
          <p:nvPr>
            <p:ph type="body" idx="1"/>
          </p:nvPr>
        </p:nvSpPr>
        <p:spPr/>
        <p:txBody>
          <a:bodyPr/>
          <a:lstStyle/>
          <a:p>
            <a:r>
              <a:rPr lang="en-US" dirty="0">
                <a:sym typeface="Wingdings" pitchFamily="2" charset="2"/>
              </a:rPr>
              <a:t></a:t>
            </a:r>
            <a:r>
              <a:rPr lang="en-US" dirty="0"/>
              <a:t> 16/2 = 8 feet</a:t>
            </a: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a14:m>
                  <m:oMathPara xmlns:m="http://schemas.openxmlformats.org/officeDocument/2006/math">
                    <m:oMathParaPr>
                      <m:jc m:val="centerGroup"/>
                    </m:oMathParaPr>
                    <m:oMath xmlns:m="http://schemas.openxmlformats.org/officeDocument/2006/math">
                      <m:r>
                        <a:rPr lang="en-US" b="0" i="1" smtClean="0">
                          <a:latin typeface="Cambria Math"/>
                        </a:rPr>
                        <m:t>𝑥</m:t>
                      </m:r>
                      <m:r>
                        <a:rPr lang="en-US" b="0" i="1" smtClean="0">
                          <a:latin typeface="Cambria Math"/>
                        </a:rPr>
                        <m:t>+82°=180°</m:t>
                      </m:r>
                    </m:oMath>
                  </m:oMathPara>
                </a14:m>
                <a:endParaRPr lang="en-US" b="0" dirty="0" smtClean="0"/>
              </a:p>
              <a:p>
                <a:pPr/>
                <a14:m>
                  <m:oMathPara xmlns:m="http://schemas.openxmlformats.org/officeDocument/2006/math">
                    <m:oMathParaPr>
                      <m:jc m:val="centerGroup"/>
                    </m:oMathParaPr>
                    <m:oMath xmlns:m="http://schemas.openxmlformats.org/officeDocument/2006/math">
                      <m:r>
                        <a:rPr lang="en-US" b="0" i="1" smtClean="0">
                          <a:latin typeface="Cambria Math"/>
                        </a:rPr>
                        <m:t>𝑥</m:t>
                      </m:r>
                      <m:r>
                        <a:rPr lang="en-US" b="0" i="1" smtClean="0">
                          <a:latin typeface="Cambria Math"/>
                        </a:rPr>
                        <m:t>=98°</m:t>
                      </m:r>
                    </m:oMath>
                  </m:oMathPara>
                </a14:m>
                <a:endParaRPr lang="en-US" b="0" dirty="0" smtClean="0"/>
              </a:p>
              <a:p>
                <a:pPr/>
                <a14:m>
                  <m:oMathPara xmlns:m="http://schemas.openxmlformats.org/officeDocument/2006/math">
                    <m:oMathParaPr>
                      <m:jc m:val="centerGroup"/>
                    </m:oMathParaPr>
                    <m:oMath xmlns:m="http://schemas.openxmlformats.org/officeDocument/2006/math">
                      <m:r>
                        <a:rPr lang="en-US" b="0" i="1" smtClean="0">
                          <a:latin typeface="Cambria Math"/>
                        </a:rPr>
                        <m:t>𝑦</m:t>
                      </m:r>
                      <m:r>
                        <a:rPr lang="en-US" b="0" i="1" smtClean="0">
                          <a:latin typeface="Cambria Math"/>
                        </a:rPr>
                        <m:t>+68°=180°</m:t>
                      </m:r>
                    </m:oMath>
                  </m:oMathPara>
                </a14:m>
                <a:endParaRPr lang="en-US" b="0" dirty="0" smtClean="0"/>
              </a:p>
              <a:p>
                <a:pPr/>
                <a14:m>
                  <m:oMathPara xmlns:m="http://schemas.openxmlformats.org/officeDocument/2006/math">
                    <m:oMathParaPr>
                      <m:jc m:val="centerGroup"/>
                    </m:oMathParaPr>
                    <m:oMath xmlns:m="http://schemas.openxmlformats.org/officeDocument/2006/math">
                      <m:r>
                        <a:rPr lang="en-US" b="0" i="1" smtClean="0">
                          <a:latin typeface="Cambria Math"/>
                        </a:rPr>
                        <m:t>𝑦</m:t>
                      </m:r>
                      <m:r>
                        <a:rPr lang="en-US" b="0" i="1" smtClean="0">
                          <a:latin typeface="Cambria Math"/>
                        </a:rPr>
                        <m:t>=112°</m:t>
                      </m:r>
                    </m:oMath>
                  </m:oMathPara>
                </a14:m>
                <a:endParaRPr lang="en-US" b="0" dirty="0" smtClean="0"/>
              </a:p>
              <a:p>
                <a:endParaRPr lang="en-US" dirty="0" smtClean="0"/>
              </a:p>
              <a:p>
                <a:pPr/>
                <a14:m>
                  <m:oMathPara xmlns:m="http://schemas.openxmlformats.org/officeDocument/2006/math">
                    <m:oMathParaPr>
                      <m:jc m:val="centerGroup"/>
                    </m:oMathParaPr>
                    <m:oMath xmlns:m="http://schemas.openxmlformats.org/officeDocument/2006/math">
                      <m:r>
                        <a:rPr lang="en-US" b="0" i="1" smtClean="0">
                          <a:latin typeface="Cambria Math"/>
                        </a:rPr>
                        <m:t>8</m:t>
                      </m:r>
                      <m:r>
                        <a:rPr lang="en-US" b="0" i="1" smtClean="0">
                          <a:latin typeface="Cambria Math"/>
                        </a:rPr>
                        <m:t>𝑥</m:t>
                      </m:r>
                      <m:r>
                        <a:rPr lang="en-US" b="0" i="1" smtClean="0">
                          <a:latin typeface="Cambria Math"/>
                        </a:rPr>
                        <m:t>+10</m:t>
                      </m:r>
                      <m:r>
                        <a:rPr lang="en-US" b="0" i="1" smtClean="0">
                          <a:latin typeface="Cambria Math"/>
                        </a:rPr>
                        <m:t>𝑥</m:t>
                      </m:r>
                      <m:r>
                        <a:rPr lang="en-US" b="0" i="1" smtClean="0">
                          <a:latin typeface="Cambria Math"/>
                        </a:rPr>
                        <m:t>=180</m:t>
                      </m:r>
                    </m:oMath>
                  </m:oMathPara>
                </a14:m>
                <a:endParaRPr lang="en-US" b="0" dirty="0" smtClean="0"/>
              </a:p>
              <a:p>
                <a:pPr/>
                <a14:m>
                  <m:oMathPara xmlns:m="http://schemas.openxmlformats.org/officeDocument/2006/math">
                    <m:oMathParaPr>
                      <m:jc m:val="centerGroup"/>
                    </m:oMathParaPr>
                    <m:oMath xmlns:m="http://schemas.openxmlformats.org/officeDocument/2006/math">
                      <m:r>
                        <a:rPr lang="en-US" b="0" i="1" smtClean="0">
                          <a:latin typeface="Cambria Math"/>
                        </a:rPr>
                        <m:t>18</m:t>
                      </m:r>
                      <m:r>
                        <a:rPr lang="en-US" b="0" i="1" smtClean="0">
                          <a:latin typeface="Cambria Math"/>
                        </a:rPr>
                        <m:t>𝑥</m:t>
                      </m:r>
                      <m:r>
                        <a:rPr lang="en-US" b="0" i="1" smtClean="0">
                          <a:latin typeface="Cambria Math"/>
                        </a:rPr>
                        <m:t>=180</m:t>
                      </m:r>
                    </m:oMath>
                  </m:oMathPara>
                </a14:m>
                <a:endParaRPr lang="en-US" b="0" dirty="0" smtClean="0"/>
              </a:p>
              <a:p>
                <a:pPr/>
                <a14:m>
                  <m:oMathPara xmlns:m="http://schemas.openxmlformats.org/officeDocument/2006/math">
                    <m:oMathParaPr>
                      <m:jc m:val="centerGroup"/>
                    </m:oMathParaPr>
                    <m:oMath xmlns:m="http://schemas.openxmlformats.org/officeDocument/2006/math">
                      <m:r>
                        <a:rPr lang="en-US" b="0" i="1" smtClean="0">
                          <a:latin typeface="Cambria Math"/>
                        </a:rPr>
                        <m:t>𝑥</m:t>
                      </m:r>
                      <m:r>
                        <a:rPr lang="en-US" b="0" i="1" smtClean="0">
                          <a:latin typeface="Cambria Math"/>
                        </a:rPr>
                        <m:t>=10</m:t>
                      </m:r>
                    </m:oMath>
                  </m:oMathPara>
                </a14:m>
                <a:endParaRPr lang="en-US" b="0" dirty="0" smtClean="0"/>
              </a:p>
              <a:p>
                <a:pPr/>
                <a14:m>
                  <m:oMathPara xmlns:m="http://schemas.openxmlformats.org/officeDocument/2006/math">
                    <m:oMathParaPr>
                      <m:jc m:val="centerGroup"/>
                    </m:oMathParaPr>
                    <m:oMath xmlns:m="http://schemas.openxmlformats.org/officeDocument/2006/math">
                      <m:r>
                        <a:rPr lang="en-US" b="0" i="1" smtClean="0">
                          <a:latin typeface="Cambria Math"/>
                        </a:rPr>
                        <m:t>𝑐</m:t>
                      </m:r>
                      <m:r>
                        <a:rPr lang="en-US" b="0" i="1" smtClean="0">
                          <a:latin typeface="Cambria Math"/>
                        </a:rPr>
                        <m:t>+</m:t>
                      </m:r>
                      <m:d>
                        <m:dPr>
                          <m:ctrlPr>
                            <a:rPr lang="en-US" b="0" i="1" smtClean="0">
                              <a:latin typeface="Cambria Math"/>
                            </a:rPr>
                          </m:ctrlPr>
                        </m:dPr>
                        <m:e>
                          <m:r>
                            <a:rPr lang="en-US" b="0" i="1" smtClean="0">
                              <a:latin typeface="Cambria Math"/>
                            </a:rPr>
                            <m:t>2</m:t>
                          </m:r>
                          <m:r>
                            <a:rPr lang="en-US" b="0" i="1" smtClean="0">
                              <a:latin typeface="Cambria Math"/>
                            </a:rPr>
                            <m:t>𝑐</m:t>
                          </m:r>
                          <m:r>
                            <a:rPr lang="en-US" b="0" i="1" smtClean="0">
                              <a:latin typeface="Cambria Math"/>
                            </a:rPr>
                            <m:t>−6</m:t>
                          </m:r>
                        </m:e>
                      </m:d>
                      <m:r>
                        <a:rPr lang="en-US" b="0" i="1" smtClean="0">
                          <a:latin typeface="Cambria Math"/>
                        </a:rPr>
                        <m:t>=180</m:t>
                      </m:r>
                    </m:oMath>
                  </m:oMathPara>
                </a14:m>
                <a:endParaRPr lang="en-US" b="0" dirty="0" smtClean="0"/>
              </a:p>
              <a:p>
                <a:pPr/>
                <a14:m>
                  <m:oMathPara xmlns:m="http://schemas.openxmlformats.org/officeDocument/2006/math">
                    <m:oMathParaPr>
                      <m:jc m:val="centerGroup"/>
                    </m:oMathParaPr>
                    <m:oMath xmlns:m="http://schemas.openxmlformats.org/officeDocument/2006/math">
                      <m:r>
                        <a:rPr lang="en-US" b="0" i="1" smtClean="0">
                          <a:latin typeface="Cambria Math"/>
                        </a:rPr>
                        <m:t>3</m:t>
                      </m:r>
                      <m:r>
                        <a:rPr lang="en-US" b="0" i="1" smtClean="0">
                          <a:latin typeface="Cambria Math"/>
                        </a:rPr>
                        <m:t>𝑐</m:t>
                      </m:r>
                      <m:r>
                        <a:rPr lang="en-US" b="0" i="1" smtClean="0">
                          <a:latin typeface="Cambria Math"/>
                        </a:rPr>
                        <m:t>−6=180</m:t>
                      </m:r>
                    </m:oMath>
                  </m:oMathPara>
                </a14:m>
                <a:endParaRPr lang="en-US" b="0" dirty="0" smtClean="0"/>
              </a:p>
              <a:p>
                <a:pPr/>
                <a14:m>
                  <m:oMathPara xmlns:m="http://schemas.openxmlformats.org/officeDocument/2006/math">
                    <m:oMathParaPr>
                      <m:jc m:val="centerGroup"/>
                    </m:oMathParaPr>
                    <m:oMath xmlns:m="http://schemas.openxmlformats.org/officeDocument/2006/math">
                      <m:r>
                        <a:rPr lang="en-US" b="0" i="1" smtClean="0">
                          <a:latin typeface="Cambria Math"/>
                        </a:rPr>
                        <m:t>3</m:t>
                      </m:r>
                      <m:r>
                        <a:rPr lang="en-US" b="0" i="1" smtClean="0">
                          <a:latin typeface="Cambria Math"/>
                        </a:rPr>
                        <m:t>𝑐</m:t>
                      </m:r>
                      <m:r>
                        <a:rPr lang="en-US" b="0" i="1" smtClean="0">
                          <a:latin typeface="Cambria Math"/>
                        </a:rPr>
                        <m:t>=186</m:t>
                      </m:r>
                    </m:oMath>
                  </m:oMathPara>
                </a14:m>
                <a:endParaRPr lang="en-US" b="0" dirty="0" smtClean="0"/>
              </a:p>
              <a:p>
                <a:pPr/>
                <a14:m>
                  <m:oMathPara xmlns:m="http://schemas.openxmlformats.org/officeDocument/2006/math">
                    <m:oMathParaPr>
                      <m:jc m:val="centerGroup"/>
                    </m:oMathParaPr>
                    <m:oMath xmlns:m="http://schemas.openxmlformats.org/officeDocument/2006/math">
                      <m:r>
                        <a:rPr lang="en-US" b="0" i="1" smtClean="0">
                          <a:latin typeface="Cambria Math"/>
                        </a:rPr>
                        <m:t>𝑐</m:t>
                      </m:r>
                      <m:r>
                        <a:rPr lang="en-US" b="0" i="1" smtClean="0">
                          <a:latin typeface="Cambria Math"/>
                        </a:rPr>
                        <m:t>=62</m:t>
                      </m:r>
                    </m:oMath>
                  </m:oMathPara>
                </a14:m>
                <a:endParaRPr lang="en-US" dirty="0"/>
              </a:p>
            </p:txBody>
          </p:sp>
        </mc:Choice>
        <mc:Fallback xmlns="">
          <p:sp>
            <p:nvSpPr>
              <p:cNvPr id="3" name="Notes Placeholder 2"/>
              <p:cNvSpPr>
                <a:spLocks noGrp="1"/>
              </p:cNvSpPr>
              <p:nvPr>
                <p:ph type="body" idx="1"/>
              </p:nvPr>
            </p:nvSpPr>
            <p:spPr/>
            <p:txBody>
              <a:bodyPr/>
              <a:lstStyle/>
              <a:p>
                <a:r>
                  <a:rPr lang="en-US" b="0" i="0" smtClean="0">
                    <a:latin typeface="Cambria Math"/>
                  </a:rPr>
                  <a:t>𝑥+82°=180°</a:t>
                </a:r>
                <a:endParaRPr lang="en-US" b="0" dirty="0" smtClean="0"/>
              </a:p>
              <a:p>
                <a:r>
                  <a:rPr lang="en-US" b="0" i="0" smtClean="0">
                    <a:latin typeface="Cambria Math"/>
                  </a:rPr>
                  <a:t>𝑥=98°</a:t>
                </a:r>
                <a:endParaRPr lang="en-US" b="0" dirty="0" smtClean="0"/>
              </a:p>
              <a:p>
                <a:r>
                  <a:rPr lang="en-US" b="0" i="0" smtClean="0">
                    <a:latin typeface="Cambria Math"/>
                  </a:rPr>
                  <a:t>𝑦+68°=180°</a:t>
                </a:r>
                <a:endParaRPr lang="en-US" b="0" dirty="0" smtClean="0"/>
              </a:p>
              <a:p>
                <a:r>
                  <a:rPr lang="en-US" b="0" i="0" smtClean="0">
                    <a:latin typeface="Cambria Math"/>
                  </a:rPr>
                  <a:t>𝑦=112°</a:t>
                </a:r>
                <a:endParaRPr lang="en-US" b="0" dirty="0" smtClean="0"/>
              </a:p>
              <a:p>
                <a:endParaRPr lang="en-US" dirty="0" smtClean="0"/>
              </a:p>
              <a:p>
                <a:r>
                  <a:rPr lang="en-US" b="0" i="0" smtClean="0">
                    <a:latin typeface="Cambria Math"/>
                  </a:rPr>
                  <a:t>8𝑥+10𝑥=180</a:t>
                </a:r>
                <a:endParaRPr lang="en-US" b="0" dirty="0" smtClean="0"/>
              </a:p>
              <a:p>
                <a:r>
                  <a:rPr lang="en-US" b="0" i="0" smtClean="0">
                    <a:latin typeface="Cambria Math"/>
                  </a:rPr>
                  <a:t>18𝑥=180</a:t>
                </a:r>
                <a:endParaRPr lang="en-US" b="0" dirty="0" smtClean="0"/>
              </a:p>
              <a:p>
                <a:r>
                  <a:rPr lang="en-US" b="0" i="0" smtClean="0">
                    <a:latin typeface="Cambria Math"/>
                  </a:rPr>
                  <a:t>𝑥=10</a:t>
                </a:r>
                <a:endParaRPr lang="en-US" b="0" dirty="0" smtClean="0"/>
              </a:p>
              <a:p>
                <a:r>
                  <a:rPr lang="en-US" b="0" i="0" smtClean="0">
                    <a:latin typeface="Cambria Math"/>
                  </a:rPr>
                  <a:t>𝑐+(2𝑐−6)=180</a:t>
                </a:r>
                <a:endParaRPr lang="en-US" b="0" dirty="0" smtClean="0"/>
              </a:p>
              <a:p>
                <a:r>
                  <a:rPr lang="en-US" b="0" i="0" smtClean="0">
                    <a:latin typeface="Cambria Math"/>
                  </a:rPr>
                  <a:t>3𝑐−6=180</a:t>
                </a:r>
                <a:endParaRPr lang="en-US" b="0" dirty="0" smtClean="0"/>
              </a:p>
              <a:p>
                <a:r>
                  <a:rPr lang="en-US" b="0" i="0" smtClean="0">
                    <a:latin typeface="Cambria Math"/>
                  </a:rPr>
                  <a:t>3𝑐=186</a:t>
                </a:r>
                <a:endParaRPr lang="en-US" b="0" dirty="0" smtClean="0"/>
              </a:p>
              <a:p>
                <a:r>
                  <a:rPr lang="en-US" b="0" i="0" smtClean="0">
                    <a:latin typeface="Cambria Math"/>
                  </a:rPr>
                  <a:t>𝑐=62</a:t>
                </a:r>
                <a:endParaRPr lang="en-US" dirty="0"/>
              </a:p>
            </p:txBody>
          </p:sp>
        </mc:Fallback>
      </mc:AlternateContent>
      <p:sp>
        <p:nvSpPr>
          <p:cNvPr id="4" name="Slide Number Placeholder 3"/>
          <p:cNvSpPr>
            <a:spLocks noGrp="1"/>
          </p:cNvSpPr>
          <p:nvPr>
            <p:ph type="sldNum" sz="quarter" idx="10"/>
          </p:nvPr>
        </p:nvSpPr>
        <p:spPr/>
        <p:txBody>
          <a:bodyPr/>
          <a:lstStyle/>
          <a:p>
            <a:fld id="{624005D0-8AC0-43A5-9A63-736489823548}" type="slidenum">
              <a:rPr lang="en-US" smtClean="0"/>
              <a:t>31</a:t>
            </a:fld>
            <a:endParaRPr lang="en-US"/>
          </a:p>
        </p:txBody>
      </p:sp>
    </p:spTree>
    <p:extLst>
      <p:ext uri="{BB962C8B-B14F-4D97-AF65-F5344CB8AC3E}">
        <p14:creationId xmlns:p14="http://schemas.microsoft.com/office/powerpoint/2010/main" val="110747564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24005D0-8AC0-43A5-9A63-736489823548}" type="slidenum">
              <a:rPr lang="en-US" smtClean="0"/>
              <a:t>32</a:t>
            </a:fld>
            <a:endParaRPr lang="en-US"/>
          </a:p>
        </p:txBody>
      </p:sp>
    </p:spTree>
    <p:extLst>
      <p:ext uri="{BB962C8B-B14F-4D97-AF65-F5344CB8AC3E}">
        <p14:creationId xmlns:p14="http://schemas.microsoft.com/office/powerpoint/2010/main" val="60263353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B3C2E1F-4163-42D8-A553-26FE242BBCF1}" type="slidenum">
              <a:rPr lang="en-US"/>
              <a:pPr/>
              <a:t>33</a:t>
            </a:fld>
            <a:endParaRPr lang="en-US"/>
          </a:p>
        </p:txBody>
      </p:sp>
      <p:sp>
        <p:nvSpPr>
          <p:cNvPr id="45058" name="Rectangle 2"/>
          <p:cNvSpPr>
            <a:spLocks noGrp="1" noRot="1" noChangeAspect="1" noChangeArrowheads="1" noTextEdit="1"/>
          </p:cNvSpPr>
          <p:nvPr>
            <p:ph type="sldImg"/>
          </p:nvPr>
        </p:nvSpPr>
        <p:spPr>
          <a:xfrm>
            <a:off x="381000" y="685800"/>
            <a:ext cx="6096000" cy="3429000"/>
          </a:xfrm>
          <a:ln/>
        </p:spPr>
      </p:sp>
      <p:sp>
        <p:nvSpPr>
          <p:cNvPr id="45059" name="Rectangle 3"/>
          <p:cNvSpPr>
            <a:spLocks noGrp="1" noChangeArrowheads="1"/>
          </p:cNvSpPr>
          <p:nvPr>
            <p:ph type="body" idx="1"/>
          </p:nvPr>
        </p:nvSpPr>
        <p:spPr/>
        <p:txBody>
          <a:bodyPr/>
          <a:lstStyle/>
          <a:p>
            <a:r>
              <a:rPr lang="en-US" dirty="0"/>
              <a:t>ANS:  </a:t>
            </a:r>
            <a:r>
              <a:rPr lang="en-US" dirty="0">
                <a:sym typeface="Symbol" pitchFamily="18" charset="2"/>
              </a:rPr>
              <a:t></a:t>
            </a:r>
            <a:r>
              <a:rPr lang="en-US" dirty="0"/>
              <a:t> = ½ arc </a:t>
            </a:r>
            <a:r>
              <a:rPr lang="en-US" dirty="0">
                <a:sym typeface="Wingdings" pitchFamily="2" charset="2"/>
              </a:rPr>
              <a:t></a:t>
            </a:r>
            <a:r>
              <a:rPr lang="en-US" dirty="0"/>
              <a:t> 36</a:t>
            </a:r>
            <a:r>
              <a:rPr lang="en-US" dirty="0">
                <a:sym typeface="Symbol" pitchFamily="18" charset="2"/>
              </a:rPr>
              <a:t></a:t>
            </a:r>
            <a:r>
              <a:rPr lang="en-US" dirty="0"/>
              <a:t> = ½ x </a:t>
            </a:r>
            <a:r>
              <a:rPr lang="en-US" dirty="0">
                <a:sym typeface="Wingdings" pitchFamily="2" charset="2"/>
              </a:rPr>
              <a:t></a:t>
            </a:r>
            <a:r>
              <a:rPr lang="en-US" dirty="0"/>
              <a:t> x = 72</a:t>
            </a:r>
            <a:r>
              <a:rPr lang="en-US" dirty="0">
                <a:sym typeface="Symbol" pitchFamily="18" charset="2"/>
              </a:rPr>
              <a:t></a:t>
            </a:r>
          </a:p>
          <a:p>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B7C6397-06B4-45E9-9E75-DB4CD65178B0}" type="slidenum">
              <a:rPr lang="en-US"/>
              <a:pPr/>
              <a:t>34</a:t>
            </a:fld>
            <a:endParaRPr lang="en-US"/>
          </a:p>
        </p:txBody>
      </p:sp>
      <p:sp>
        <p:nvSpPr>
          <p:cNvPr id="47106" name="Rectangle 2"/>
          <p:cNvSpPr>
            <a:spLocks noGrp="1" noRot="1" noChangeAspect="1" noChangeArrowheads="1" noTextEdit="1"/>
          </p:cNvSpPr>
          <p:nvPr>
            <p:ph type="sldImg"/>
          </p:nvPr>
        </p:nvSpPr>
        <p:spPr>
          <a:xfrm>
            <a:off x="381000" y="685800"/>
            <a:ext cx="6096000" cy="3429000"/>
          </a:xfrm>
          <a:ln/>
        </p:spPr>
      </p:sp>
      <p:sp>
        <p:nvSpPr>
          <p:cNvPr id="47107" name="Rectangle 3"/>
          <p:cNvSpPr>
            <a:spLocks noGrp="1" noChangeArrowheads="1"/>
          </p:cNvSpPr>
          <p:nvPr>
            <p:ph type="body" idx="1"/>
          </p:nvPr>
        </p:nvSpPr>
        <p:spPr/>
        <p:txBody>
          <a:bodyPr/>
          <a:lstStyle/>
          <a:p>
            <a:r>
              <a:rPr lang="en-US" dirty="0"/>
              <a:t>ANS:  m</a:t>
            </a:r>
            <a:r>
              <a:rPr lang="en-US" dirty="0">
                <a:sym typeface="Symbol" pitchFamily="18" charset="2"/>
              </a:rPr>
              <a:t></a:t>
            </a:r>
            <a:r>
              <a:rPr lang="en-US" dirty="0"/>
              <a:t>3 = ½ (</a:t>
            </a:r>
            <a:r>
              <a:rPr lang="en-US" dirty="0" err="1"/>
              <a:t>mRT</a:t>
            </a:r>
            <a:r>
              <a:rPr lang="en-US" dirty="0"/>
              <a:t> + </a:t>
            </a:r>
            <a:r>
              <a:rPr lang="en-US" dirty="0" err="1"/>
              <a:t>mPQ</a:t>
            </a:r>
            <a:r>
              <a:rPr lang="en-US" dirty="0"/>
              <a:t>) </a:t>
            </a:r>
            <a:r>
              <a:rPr lang="en-US" dirty="0">
                <a:sym typeface="Wingdings" pitchFamily="2" charset="2"/>
              </a:rPr>
              <a:t></a:t>
            </a:r>
            <a:r>
              <a:rPr lang="en-US" dirty="0"/>
              <a:t> m</a:t>
            </a:r>
            <a:r>
              <a:rPr lang="en-US" dirty="0">
                <a:sym typeface="Symbol" pitchFamily="18" charset="2"/>
              </a:rPr>
              <a:t></a:t>
            </a:r>
            <a:r>
              <a:rPr lang="en-US" dirty="0"/>
              <a:t>3 = ½ (50 + 120) = ½ 170 = 85</a:t>
            </a:r>
            <a:r>
              <a:rPr lang="en-US" dirty="0">
                <a:sym typeface="Symbol" pitchFamily="18" charset="2"/>
              </a:rPr>
              <a:t></a:t>
            </a:r>
            <a:r>
              <a:rPr lang="en-US" dirty="0"/>
              <a:t> </a:t>
            </a:r>
          </a:p>
          <a:p>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5AF164D-78CA-4F5F-B07F-85F5124B8BF9}" type="slidenum">
              <a:rPr lang="en-US"/>
              <a:pPr/>
              <a:t>35</a:t>
            </a:fld>
            <a:endParaRPr lang="en-US"/>
          </a:p>
        </p:txBody>
      </p:sp>
      <p:sp>
        <p:nvSpPr>
          <p:cNvPr id="49154" name="Rectangle 2"/>
          <p:cNvSpPr>
            <a:spLocks noGrp="1" noRot="1" noChangeAspect="1" noChangeArrowheads="1" noTextEdit="1"/>
          </p:cNvSpPr>
          <p:nvPr>
            <p:ph type="sldImg"/>
          </p:nvPr>
        </p:nvSpPr>
        <p:spPr>
          <a:xfrm>
            <a:off x="381000" y="685800"/>
            <a:ext cx="6096000" cy="3429000"/>
          </a:xfrm>
          <a:ln/>
        </p:spPr>
      </p:sp>
      <mc:AlternateContent xmlns:mc="http://schemas.openxmlformats.org/markup-compatibility/2006" xmlns:a14="http://schemas.microsoft.com/office/drawing/2010/main">
        <mc:Choice Requires="a14">
          <p:sp>
            <p:nvSpPr>
              <p:cNvPr id="49155" name="Rectangle 3"/>
              <p:cNvSpPr>
                <a:spLocks noGrp="1" noChangeArrowheads="1"/>
              </p:cNvSpPr>
              <p:nvPr>
                <p:ph type="body" idx="1"/>
              </p:nvPr>
            </p:nvSpPr>
            <p:spPr/>
            <p:txBody>
              <a:bodyPr/>
              <a:lstStyle/>
              <a:p>
                <a:pPr/>
                <a14:m>
                  <m:oMathPara xmlns:m="http://schemas.openxmlformats.org/officeDocument/2006/math">
                    <m:oMathParaPr>
                      <m:jc m:val="centerGroup"/>
                    </m:oMathParaPr>
                    <m:oMath xmlns:m="http://schemas.openxmlformats.org/officeDocument/2006/math">
                      <m:r>
                        <a:rPr lang="en-US" b="0" i="1" smtClean="0">
                          <a:latin typeface="Cambria Math"/>
                        </a:rPr>
                        <m:t>𝑚</m:t>
                      </m:r>
                      <m:r>
                        <a:rPr lang="en-US" b="0" i="1" smtClean="0">
                          <a:latin typeface="Cambria Math"/>
                        </a:rPr>
                        <m:t>∠</m:t>
                      </m:r>
                      <m:r>
                        <a:rPr lang="en-US" b="0" i="1" smtClean="0">
                          <a:latin typeface="Cambria Math"/>
                        </a:rPr>
                        <m:t>𝐽</m:t>
                      </m:r>
                      <m:r>
                        <a:rPr lang="en-US" b="0" i="1" smtClean="0">
                          <a:latin typeface="Cambria Math"/>
                        </a:rPr>
                        <m:t>=</m:t>
                      </m:r>
                      <m:f>
                        <m:fPr>
                          <m:ctrlPr>
                            <a:rPr lang="en-US" b="0" i="1" smtClean="0">
                              <a:latin typeface="Cambria Math"/>
                            </a:rPr>
                          </m:ctrlPr>
                        </m:fPr>
                        <m:num>
                          <m:r>
                            <a:rPr lang="en-US" b="0" i="1" smtClean="0">
                              <a:latin typeface="Cambria Math"/>
                            </a:rPr>
                            <m:t>1</m:t>
                          </m:r>
                        </m:num>
                        <m:den>
                          <m:r>
                            <a:rPr lang="en-US" b="0" i="1" smtClean="0">
                              <a:latin typeface="Cambria Math"/>
                            </a:rPr>
                            <m:t>2</m:t>
                          </m:r>
                        </m:den>
                      </m:f>
                      <m:d>
                        <m:dPr>
                          <m:ctrlPr>
                            <a:rPr lang="en-US" b="0" i="1" smtClean="0">
                              <a:latin typeface="Cambria Math"/>
                            </a:rPr>
                          </m:ctrlPr>
                        </m:dPr>
                        <m:e>
                          <m:r>
                            <a:rPr lang="en-US" b="0" i="1" smtClean="0">
                              <a:latin typeface="Cambria Math"/>
                            </a:rPr>
                            <m:t>𝑚</m:t>
                          </m:r>
                          <m:groupChr>
                            <m:groupChrPr>
                              <m:chr m:val="⏜"/>
                              <m:pos m:val="top"/>
                              <m:vertJc m:val="bot"/>
                              <m:ctrlPr>
                                <a:rPr lang="en-US" b="0" i="1" smtClean="0">
                                  <a:latin typeface="Cambria Math"/>
                                </a:rPr>
                              </m:ctrlPr>
                            </m:groupChrPr>
                            <m:e>
                              <m:r>
                                <a:rPr lang="en-US" b="0" i="1" smtClean="0">
                                  <a:latin typeface="Cambria Math"/>
                                </a:rPr>
                                <m:t>𝐹𝐺</m:t>
                              </m:r>
                            </m:e>
                          </m:groupChr>
                          <m:r>
                            <a:rPr lang="en-US" b="0" i="1" smtClean="0">
                              <a:latin typeface="Cambria Math"/>
                            </a:rPr>
                            <m:t>−</m:t>
                          </m:r>
                          <m:r>
                            <a:rPr lang="en-US" b="0" i="1" smtClean="0">
                              <a:latin typeface="Cambria Math"/>
                            </a:rPr>
                            <m:t>𝑚</m:t>
                          </m:r>
                          <m:groupChr>
                            <m:groupChrPr>
                              <m:chr m:val="⏜"/>
                              <m:pos m:val="top"/>
                              <m:vertJc m:val="bot"/>
                              <m:ctrlPr>
                                <a:rPr lang="en-US" b="0" i="1" smtClean="0">
                                  <a:latin typeface="Cambria Math"/>
                                </a:rPr>
                              </m:ctrlPr>
                            </m:groupChrPr>
                            <m:e>
                              <m:r>
                                <a:rPr lang="en-US" b="0" i="1" smtClean="0">
                                  <a:latin typeface="Cambria Math"/>
                                </a:rPr>
                                <m:t>𝐾𝐻</m:t>
                              </m:r>
                            </m:e>
                          </m:groupChr>
                        </m:e>
                      </m:d>
                    </m:oMath>
                  </m:oMathPara>
                </a14:m>
                <a:endParaRPr lang="en-US" b="0" dirty="0" smtClean="0"/>
              </a:p>
              <a:p>
                <a:pPr/>
                <a14:m>
                  <m:oMathPara xmlns:m="http://schemas.openxmlformats.org/officeDocument/2006/math">
                    <m:oMathParaPr>
                      <m:jc m:val="centerGroup"/>
                    </m:oMathParaPr>
                    <m:oMath xmlns:m="http://schemas.openxmlformats.org/officeDocument/2006/math">
                      <m:r>
                        <a:rPr lang="en-US" b="0" i="1" smtClean="0">
                          <a:latin typeface="Cambria Math"/>
                        </a:rPr>
                        <m:t>30°=</m:t>
                      </m:r>
                      <m:f>
                        <m:fPr>
                          <m:ctrlPr>
                            <a:rPr lang="en-US" b="0" i="1" smtClean="0">
                              <a:latin typeface="Cambria Math"/>
                            </a:rPr>
                          </m:ctrlPr>
                        </m:fPr>
                        <m:num>
                          <m:r>
                            <a:rPr lang="en-US" b="0" i="1" smtClean="0">
                              <a:latin typeface="Cambria Math"/>
                            </a:rPr>
                            <m:t>1</m:t>
                          </m:r>
                        </m:num>
                        <m:den>
                          <m:r>
                            <a:rPr lang="en-US" b="0" i="1" smtClean="0">
                              <a:latin typeface="Cambria Math"/>
                            </a:rPr>
                            <m:t>2</m:t>
                          </m:r>
                        </m:den>
                      </m:f>
                      <m:d>
                        <m:dPr>
                          <m:ctrlPr>
                            <a:rPr lang="en-US" b="0" i="1" smtClean="0">
                              <a:latin typeface="Cambria Math"/>
                            </a:rPr>
                          </m:ctrlPr>
                        </m:dPr>
                        <m:e>
                          <m:r>
                            <a:rPr lang="en-US" b="0" i="1" smtClean="0">
                              <a:latin typeface="Cambria Math"/>
                            </a:rPr>
                            <m:t>𝑎</m:t>
                          </m:r>
                          <m:r>
                            <a:rPr lang="en-US" b="0" i="1" smtClean="0">
                              <a:latin typeface="Cambria Math"/>
                            </a:rPr>
                            <m:t>°−44°</m:t>
                          </m:r>
                        </m:e>
                      </m:d>
                    </m:oMath>
                  </m:oMathPara>
                </a14:m>
                <a:endParaRPr lang="en-US" b="0" dirty="0" smtClean="0"/>
              </a:p>
              <a:p>
                <a:pPr/>
                <a14:m>
                  <m:oMathPara xmlns:m="http://schemas.openxmlformats.org/officeDocument/2006/math">
                    <m:oMathParaPr>
                      <m:jc m:val="centerGroup"/>
                    </m:oMathParaPr>
                    <m:oMath xmlns:m="http://schemas.openxmlformats.org/officeDocument/2006/math">
                      <m:r>
                        <a:rPr lang="en-US" b="0" i="1" smtClean="0">
                          <a:latin typeface="Cambria Math"/>
                        </a:rPr>
                        <m:t>60°=</m:t>
                      </m:r>
                      <m:r>
                        <a:rPr lang="en-US" b="0" i="1" smtClean="0">
                          <a:latin typeface="Cambria Math"/>
                        </a:rPr>
                        <m:t>𝑎</m:t>
                      </m:r>
                      <m:r>
                        <a:rPr lang="en-US" b="0" i="1" smtClean="0">
                          <a:latin typeface="Cambria Math"/>
                        </a:rPr>
                        <m:t>°−44°</m:t>
                      </m:r>
                    </m:oMath>
                  </m:oMathPara>
                </a14:m>
                <a:endParaRPr lang="en-US" b="0" dirty="0" smtClean="0"/>
              </a:p>
              <a:p>
                <a:pPr/>
                <a14:m>
                  <m:oMathPara xmlns:m="http://schemas.openxmlformats.org/officeDocument/2006/math">
                    <m:oMathParaPr>
                      <m:jc m:val="centerGroup"/>
                    </m:oMathParaPr>
                    <m:oMath xmlns:m="http://schemas.openxmlformats.org/officeDocument/2006/math">
                      <m:r>
                        <a:rPr lang="en-US" b="0" i="1" smtClean="0">
                          <a:latin typeface="Cambria Math"/>
                        </a:rPr>
                        <m:t>𝑎</m:t>
                      </m:r>
                      <m:r>
                        <a:rPr lang="en-US" b="0" i="1" smtClean="0">
                          <a:latin typeface="Cambria Math"/>
                        </a:rPr>
                        <m:t>=104</m:t>
                      </m:r>
                    </m:oMath>
                  </m:oMathPara>
                </a14:m>
                <a:endParaRPr lang="en-US" dirty="0"/>
              </a:p>
            </p:txBody>
          </p:sp>
        </mc:Choice>
        <mc:Fallback xmlns="">
          <p:sp>
            <p:nvSpPr>
              <p:cNvPr id="49155" name="Rectangle 3"/>
              <p:cNvSpPr>
                <a:spLocks noGrp="1" noChangeArrowheads="1"/>
              </p:cNvSpPr>
              <p:nvPr>
                <p:ph type="body" idx="1"/>
              </p:nvPr>
            </p:nvSpPr>
            <p:spPr/>
            <p:txBody>
              <a:bodyPr/>
              <a:lstStyle/>
              <a:p>
                <a:r>
                  <a:rPr lang="en-US" b="0" i="0" smtClean="0">
                    <a:latin typeface="Cambria Math"/>
                  </a:rPr>
                  <a:t>𝑚∠𝐽=1/2 (𝑚⏜𝐹𝐺−𝑚⏜𝐾𝐻 )</a:t>
                </a:r>
                <a:endParaRPr lang="en-US" b="0" dirty="0" smtClean="0"/>
              </a:p>
              <a:p>
                <a:r>
                  <a:rPr lang="en-US" b="0" i="0" smtClean="0">
                    <a:latin typeface="Cambria Math"/>
                  </a:rPr>
                  <a:t>30°=1/2 (𝑎°−44°)</a:t>
                </a:r>
                <a:endParaRPr lang="en-US" b="0" dirty="0" smtClean="0"/>
              </a:p>
              <a:p>
                <a:r>
                  <a:rPr lang="en-US" b="0" i="0" smtClean="0">
                    <a:latin typeface="Cambria Math"/>
                  </a:rPr>
                  <a:t>60°=𝑎°−44°</a:t>
                </a:r>
                <a:endParaRPr lang="en-US" b="0" dirty="0" smtClean="0"/>
              </a:p>
              <a:p>
                <a:r>
                  <a:rPr lang="en-US" b="0" i="0" smtClean="0">
                    <a:latin typeface="Cambria Math"/>
                  </a:rPr>
                  <a:t>𝑎=104</a:t>
                </a:r>
                <a:endParaRPr lang="en-US" dirty="0"/>
              </a:p>
            </p:txBody>
          </p:sp>
        </mc:Fallback>
      </mc:AlternateContent>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24005D0-8AC0-43A5-9A63-736489823548}" type="slidenum">
              <a:rPr lang="en-US" smtClean="0"/>
              <a:t>36</a:t>
            </a:fld>
            <a:endParaRPr lang="en-US"/>
          </a:p>
        </p:txBody>
      </p:sp>
    </p:spTree>
    <p:extLst>
      <p:ext uri="{BB962C8B-B14F-4D97-AF65-F5344CB8AC3E}">
        <p14:creationId xmlns:p14="http://schemas.microsoft.com/office/powerpoint/2010/main" val="129196460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1509BF0-F2C4-419D-B676-6A70DA7731C1}" type="slidenum">
              <a:rPr lang="en-US"/>
              <a:pPr/>
              <a:t>37</a:t>
            </a:fld>
            <a:endParaRPr lang="en-US"/>
          </a:p>
        </p:txBody>
      </p:sp>
      <p:sp>
        <p:nvSpPr>
          <p:cNvPr id="51202" name="Rectangle 2"/>
          <p:cNvSpPr>
            <a:spLocks noGrp="1" noRot="1" noChangeAspect="1" noChangeArrowheads="1" noTextEdit="1"/>
          </p:cNvSpPr>
          <p:nvPr>
            <p:ph type="sldImg"/>
          </p:nvPr>
        </p:nvSpPr>
        <p:spPr>
          <a:xfrm>
            <a:off x="381000" y="685800"/>
            <a:ext cx="6096000" cy="3429000"/>
          </a:xfrm>
          <a:ln/>
        </p:spPr>
      </p:sp>
      <p:sp>
        <p:nvSpPr>
          <p:cNvPr id="51203" name="Rectangle 3"/>
          <p:cNvSpPr>
            <a:spLocks noGrp="1" noChangeArrowheads="1"/>
          </p:cNvSpPr>
          <p:nvPr>
            <p:ph type="body" idx="1"/>
          </p:nvPr>
        </p:nvSpPr>
        <p:spPr/>
        <p:txBody>
          <a:bodyPr/>
          <a:lstStyle/>
          <a:p>
            <a:r>
              <a:rPr lang="en-US"/>
              <a:t>ANS:  The chord can be subdivided into 2 ft and 2ft since the vertical line is a diameter.  To answer the question we need to know the theorems in the section.</a:t>
            </a: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D32B5B3-6128-464C-8CFE-9C0076593CD5}" type="slidenum">
              <a:rPr lang="en-US"/>
              <a:pPr/>
              <a:t>38</a:t>
            </a:fld>
            <a:endParaRPr lang="en-US"/>
          </a:p>
        </p:txBody>
      </p:sp>
      <p:sp>
        <p:nvSpPr>
          <p:cNvPr id="53250" name="Rectangle 2"/>
          <p:cNvSpPr>
            <a:spLocks noGrp="1" noRot="1" noChangeAspect="1" noChangeArrowheads="1" noTextEdit="1"/>
          </p:cNvSpPr>
          <p:nvPr>
            <p:ph type="sldImg"/>
          </p:nvPr>
        </p:nvSpPr>
        <p:spPr>
          <a:xfrm>
            <a:off x="381000" y="685800"/>
            <a:ext cx="6096000" cy="3429000"/>
          </a:xfrm>
          <a:ln/>
        </p:spPr>
      </p:sp>
      <p:sp>
        <p:nvSpPr>
          <p:cNvPr id="53251" name="Rectangle 3"/>
          <p:cNvSpPr>
            <a:spLocks noGrp="1" noChangeArrowheads="1"/>
          </p:cNvSpPr>
          <p:nvPr>
            <p:ph type="body" idx="1"/>
          </p:nvPr>
        </p:nvSpPr>
        <p:spPr/>
        <p:txBody>
          <a:bodyPr/>
          <a:lstStyle/>
          <a:p>
            <a:r>
              <a:rPr lang="en-US" dirty="0"/>
              <a:t>2(2) = 6x </a:t>
            </a:r>
            <a:r>
              <a:rPr lang="en-US" dirty="0">
                <a:sym typeface="Wingdings" pitchFamily="2" charset="2"/>
              </a:rPr>
              <a:t></a:t>
            </a:r>
            <a:r>
              <a:rPr lang="en-US" dirty="0"/>
              <a:t> x = 4/6 = 2/3 </a:t>
            </a:r>
            <a:r>
              <a:rPr lang="en-US" dirty="0" err="1"/>
              <a:t>ft</a:t>
            </a:r>
            <a:r>
              <a:rPr lang="en-US" dirty="0"/>
              <a:t> Not much room for his head </a:t>
            </a:r>
          </a:p>
          <a:p>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434EE9A-6D73-4592-BEBB-97F8BF3D344F}" type="slidenum">
              <a:rPr lang="en-US"/>
              <a:pPr/>
              <a:t>39</a:t>
            </a:fld>
            <a:endParaRPr lang="en-US"/>
          </a:p>
        </p:txBody>
      </p:sp>
      <p:sp>
        <p:nvSpPr>
          <p:cNvPr id="55298" name="Rectangle 2"/>
          <p:cNvSpPr>
            <a:spLocks noGrp="1" noRot="1" noChangeAspect="1" noChangeArrowheads="1" noTextEdit="1"/>
          </p:cNvSpPr>
          <p:nvPr>
            <p:ph type="sldImg"/>
          </p:nvPr>
        </p:nvSpPr>
        <p:spPr>
          <a:xfrm>
            <a:off x="381000" y="685800"/>
            <a:ext cx="6096000" cy="3429000"/>
          </a:xfrm>
          <a:ln/>
        </p:spPr>
      </p:sp>
      <p:sp>
        <p:nvSpPr>
          <p:cNvPr id="55299" name="Rectangle 3"/>
          <p:cNvSpPr>
            <a:spLocks noGrp="1" noChangeArrowheads="1"/>
          </p:cNvSpPr>
          <p:nvPr>
            <p:ph type="body" idx="1"/>
          </p:nvPr>
        </p:nvSpPr>
        <p:spPr/>
        <p:txBody>
          <a:bodyPr/>
          <a:lstStyle/>
          <a:p>
            <a:pPr lvl="1"/>
            <a:r>
              <a:rPr lang="en-US" dirty="0"/>
              <a:t>8(8 + 18) = 6(x + 6) </a:t>
            </a:r>
            <a:r>
              <a:rPr lang="en-US" dirty="0">
                <a:sym typeface="Wingdings" pitchFamily="2" charset="2"/>
              </a:rPr>
              <a:t></a:t>
            </a:r>
            <a:r>
              <a:rPr lang="en-US" dirty="0"/>
              <a:t> 8(26) = 6x + 36 </a:t>
            </a:r>
            <a:r>
              <a:rPr lang="en-US" dirty="0">
                <a:sym typeface="Wingdings" pitchFamily="2" charset="2"/>
              </a:rPr>
              <a:t></a:t>
            </a:r>
            <a:r>
              <a:rPr lang="en-US" dirty="0"/>
              <a:t> 208 = 6x + 36 </a:t>
            </a:r>
            <a:r>
              <a:rPr lang="en-US" dirty="0">
                <a:sym typeface="Wingdings" pitchFamily="2" charset="2"/>
              </a:rPr>
              <a:t></a:t>
            </a:r>
            <a:r>
              <a:rPr lang="en-US" dirty="0"/>
              <a:t> 172 = 6x </a:t>
            </a:r>
            <a:r>
              <a:rPr lang="en-US" dirty="0">
                <a:sym typeface="Wingdings" pitchFamily="2" charset="2"/>
              </a:rPr>
              <a:t></a:t>
            </a:r>
            <a:r>
              <a:rPr lang="en-US" dirty="0"/>
              <a:t> 28.67 = x</a:t>
            </a:r>
          </a:p>
          <a:p>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F5BAA04-BD0A-4E7E-90BD-9F2372791C4A}" type="slidenum">
              <a:rPr lang="en-US"/>
              <a:pPr/>
              <a:t>40</a:t>
            </a:fld>
            <a:endParaRPr lang="en-US"/>
          </a:p>
        </p:txBody>
      </p:sp>
      <p:sp>
        <p:nvSpPr>
          <p:cNvPr id="57346" name="Rectangle 2"/>
          <p:cNvSpPr>
            <a:spLocks noGrp="1" noRot="1" noChangeAspect="1" noChangeArrowheads="1" noTextEdit="1"/>
          </p:cNvSpPr>
          <p:nvPr>
            <p:ph type="sldImg"/>
          </p:nvPr>
        </p:nvSpPr>
        <p:spPr>
          <a:xfrm>
            <a:off x="381000" y="685800"/>
            <a:ext cx="6096000" cy="3429000"/>
          </a:xfrm>
          <a:ln/>
        </p:spPr>
      </p:sp>
      <p:sp>
        <p:nvSpPr>
          <p:cNvPr id="57347" name="Rectangle 3"/>
          <p:cNvSpPr>
            <a:spLocks noGrp="1" noChangeArrowheads="1"/>
          </p:cNvSpPr>
          <p:nvPr>
            <p:ph type="body" idx="1"/>
          </p:nvPr>
        </p:nvSpPr>
        <p:spPr/>
        <p:txBody>
          <a:bodyPr/>
          <a:lstStyle/>
          <a:p>
            <a:r>
              <a:rPr lang="en-US" dirty="0"/>
              <a:t>x2 = 5(4 + 5) </a:t>
            </a:r>
            <a:r>
              <a:rPr lang="en-US" dirty="0">
                <a:sym typeface="Wingdings" pitchFamily="2" charset="2"/>
              </a:rPr>
              <a:t></a:t>
            </a:r>
            <a:r>
              <a:rPr lang="en-US" dirty="0"/>
              <a:t> x2 = 5(9) </a:t>
            </a:r>
            <a:r>
              <a:rPr lang="en-US" dirty="0">
                <a:sym typeface="Wingdings" pitchFamily="2" charset="2"/>
              </a:rPr>
              <a:t></a:t>
            </a:r>
            <a:r>
              <a:rPr lang="en-US" dirty="0"/>
              <a:t> x2 = 45 </a:t>
            </a:r>
            <a:r>
              <a:rPr lang="en-US" dirty="0">
                <a:sym typeface="Wingdings" pitchFamily="2" charset="2"/>
              </a:rPr>
              <a:t></a:t>
            </a:r>
            <a:r>
              <a:rPr lang="en-US" dirty="0"/>
              <a:t> x = 6.71</a:t>
            </a:r>
          </a:p>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24005D0-8AC0-43A5-9A63-736489823548}" type="slidenum">
              <a:rPr lang="en-US" smtClean="0"/>
              <a:t>5</a:t>
            </a:fld>
            <a:endParaRPr lang="en-US"/>
          </a:p>
        </p:txBody>
      </p:sp>
    </p:spTree>
    <p:extLst>
      <p:ext uri="{BB962C8B-B14F-4D97-AF65-F5344CB8AC3E}">
        <p14:creationId xmlns:p14="http://schemas.microsoft.com/office/powerpoint/2010/main" val="31380741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24005D0-8AC0-43A5-9A63-736489823548}" type="slidenum">
              <a:rPr lang="en-US" smtClean="0"/>
              <a:t>41</a:t>
            </a:fld>
            <a:endParaRPr lang="en-US"/>
          </a:p>
        </p:txBody>
      </p:sp>
    </p:spTree>
    <p:extLst>
      <p:ext uri="{BB962C8B-B14F-4D97-AF65-F5344CB8AC3E}">
        <p14:creationId xmlns:p14="http://schemas.microsoft.com/office/powerpoint/2010/main" val="267601071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24005D0-8AC0-43A5-9A63-736489823548}" type="slidenum">
              <a:rPr lang="en-US" smtClean="0"/>
              <a:t>42</a:t>
            </a:fld>
            <a:endParaRPr lang="en-US"/>
          </a:p>
        </p:txBody>
      </p:sp>
    </p:spTree>
    <p:extLst>
      <p:ext uri="{BB962C8B-B14F-4D97-AF65-F5344CB8AC3E}">
        <p14:creationId xmlns:p14="http://schemas.microsoft.com/office/powerpoint/2010/main" val="360242213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24005D0-8AC0-43A5-9A63-736489823548}" type="slidenum">
              <a:rPr lang="en-US" smtClean="0"/>
              <a:t>43</a:t>
            </a:fld>
            <a:endParaRPr lang="en-US"/>
          </a:p>
        </p:txBody>
      </p:sp>
    </p:spTree>
    <p:extLst>
      <p:ext uri="{BB962C8B-B14F-4D97-AF65-F5344CB8AC3E}">
        <p14:creationId xmlns:p14="http://schemas.microsoft.com/office/powerpoint/2010/main" val="183860364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3EFA996-3BE3-4E1B-8432-B1894BAB597F}" type="slidenum">
              <a:rPr lang="en-US"/>
              <a:pPr/>
              <a:t>44</a:t>
            </a:fld>
            <a:endParaRPr lang="en-US"/>
          </a:p>
        </p:txBody>
      </p:sp>
      <p:sp>
        <p:nvSpPr>
          <p:cNvPr id="61442" name="Rectangle 2"/>
          <p:cNvSpPr>
            <a:spLocks noGrp="1" noRot="1" noChangeAspect="1" noChangeArrowheads="1" noTextEdit="1"/>
          </p:cNvSpPr>
          <p:nvPr>
            <p:ph type="sldImg"/>
          </p:nvPr>
        </p:nvSpPr>
        <p:spPr>
          <a:xfrm>
            <a:off x="381000" y="685800"/>
            <a:ext cx="6096000" cy="3429000"/>
          </a:xfrm>
          <a:ln/>
        </p:spPr>
      </p:sp>
      <p:sp>
        <p:nvSpPr>
          <p:cNvPr id="61443" name="Rectangle 3"/>
          <p:cNvSpPr>
            <a:spLocks noGrp="1" noChangeArrowheads="1"/>
          </p:cNvSpPr>
          <p:nvPr>
            <p:ph type="body" idx="1"/>
          </p:nvPr>
        </p:nvSpPr>
        <p:spPr/>
        <p:txBody>
          <a:bodyPr/>
          <a:lstStyle/>
          <a:p>
            <a:pPr lvl="2">
              <a:buFont typeface="Wingdings" pitchFamily="2" charset="2"/>
              <a:buChar char="à"/>
            </a:pPr>
            <a:r>
              <a:rPr lang="en-US" dirty="0"/>
              <a:t>center at (3, -2) and r = 4</a:t>
            </a:r>
          </a:p>
          <a:p>
            <a:pPr lvl="2">
              <a:buFont typeface="Wingdings" pitchFamily="2" charset="2"/>
              <a:buChar char="à"/>
            </a:pPr>
            <a:r>
              <a:rPr lang="en-US" dirty="0"/>
              <a:t> center at (0, -3) and r = 2</a:t>
            </a:r>
          </a:p>
          <a:p>
            <a:pPr lvl="2">
              <a:buFont typeface="Wingdings" pitchFamily="2" charset="2"/>
              <a:buChar char="à"/>
            </a:pPr>
            <a:endParaRPr lang="en-US" dirty="0"/>
          </a:p>
          <a:p>
            <a:endParaRPr lang="en-US"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F28DBDD-0CA3-44D4-BBA2-AFAB6D1EBD69}" type="slidenum">
              <a:rPr lang="en-US"/>
              <a:pPr/>
              <a:t>45</a:t>
            </a:fld>
            <a:endParaRPr lang="en-US"/>
          </a:p>
        </p:txBody>
      </p:sp>
      <p:sp>
        <p:nvSpPr>
          <p:cNvPr id="63490" name="Rectangle 2"/>
          <p:cNvSpPr>
            <a:spLocks noGrp="1" noRot="1" noChangeAspect="1" noChangeArrowheads="1" noTextEdit="1"/>
          </p:cNvSpPr>
          <p:nvPr>
            <p:ph type="sldImg"/>
          </p:nvPr>
        </p:nvSpPr>
        <p:spPr>
          <a:xfrm>
            <a:off x="381000" y="685800"/>
            <a:ext cx="6096000" cy="3429000"/>
          </a:xfrm>
          <a:ln/>
        </p:spPr>
      </p:sp>
      <mc:AlternateContent xmlns:mc="http://schemas.openxmlformats.org/markup-compatibility/2006" xmlns:a14="http://schemas.microsoft.com/office/drawing/2010/main">
        <mc:Choice Requires="a14">
          <p:sp>
            <p:nvSpPr>
              <p:cNvPr id="63491" name="Rectangle 3"/>
              <p:cNvSpPr>
                <a:spLocks noGrp="1" noChangeArrowheads="1"/>
              </p:cNvSpPr>
              <p:nvPr>
                <p:ph type="body" idx="1"/>
              </p:nvPr>
            </p:nvSpPr>
            <p:spPr/>
            <p:txBody>
              <a:bodyPr/>
              <a:lstStyle/>
              <a:p>
                <a:r>
                  <a:rPr lang="en-US" dirty="0" smtClean="0"/>
                  <a:t>ANS:  </a:t>
                </a:r>
                <a14:m>
                  <m:oMath xmlns:m="http://schemas.openxmlformats.org/officeDocument/2006/math">
                    <m:sSup>
                      <m:sSupPr>
                        <m:ctrlPr>
                          <a:rPr lang="en-US" b="0" i="1" dirty="0" smtClean="0">
                            <a:latin typeface="Cambria Math"/>
                          </a:rPr>
                        </m:ctrlPr>
                      </m:sSupPr>
                      <m:e>
                        <m:d>
                          <m:dPr>
                            <m:ctrlPr>
                              <a:rPr lang="en-US" i="1" dirty="0" smtClean="0">
                                <a:latin typeface="Cambria Math"/>
                              </a:rPr>
                            </m:ctrlPr>
                          </m:dPr>
                          <m:e>
                            <m:r>
                              <a:rPr lang="en-US" i="1" dirty="0" smtClean="0">
                                <a:latin typeface="Cambria Math"/>
                              </a:rPr>
                              <m:t>𝑥</m:t>
                            </m:r>
                            <m:r>
                              <a:rPr lang="en-US" b="0" i="1" dirty="0" smtClean="0">
                                <a:latin typeface="Cambria Math"/>
                              </a:rPr>
                              <m:t>−</m:t>
                            </m:r>
                            <m:r>
                              <a:rPr lang="en-US" i="1" dirty="0" smtClean="0">
                                <a:latin typeface="Cambria Math"/>
                              </a:rPr>
                              <m:t>2</m:t>
                            </m:r>
                          </m:e>
                        </m:d>
                      </m:e>
                      <m:sup>
                        <m:r>
                          <a:rPr lang="en-US" i="1" dirty="0" smtClean="0">
                            <a:latin typeface="Cambria Math"/>
                          </a:rPr>
                          <m:t>2</m:t>
                        </m:r>
                      </m:sup>
                    </m:sSup>
                    <m:r>
                      <a:rPr lang="en-US" i="1" dirty="0" smtClean="0">
                        <a:latin typeface="Cambria Math"/>
                      </a:rPr>
                      <m:t>+</m:t>
                    </m:r>
                    <m:sSup>
                      <m:sSupPr>
                        <m:ctrlPr>
                          <a:rPr lang="en-US" b="0" i="1" dirty="0" smtClean="0">
                            <a:latin typeface="Cambria Math"/>
                          </a:rPr>
                        </m:ctrlPr>
                      </m:sSupPr>
                      <m:e>
                        <m:d>
                          <m:dPr>
                            <m:ctrlPr>
                              <a:rPr lang="en-US" i="1" dirty="0" smtClean="0">
                                <a:latin typeface="Cambria Math"/>
                              </a:rPr>
                            </m:ctrlPr>
                          </m:dPr>
                          <m:e>
                            <m:r>
                              <a:rPr lang="en-US" i="1" dirty="0" smtClean="0">
                                <a:latin typeface="Cambria Math"/>
                              </a:rPr>
                              <m:t>𝑦</m:t>
                            </m:r>
                            <m:r>
                              <a:rPr lang="en-US" i="1" dirty="0" smtClean="0">
                                <a:latin typeface="Cambria Math"/>
                              </a:rPr>
                              <m:t>+4</m:t>
                            </m:r>
                          </m:e>
                        </m:d>
                      </m:e>
                      <m:sup>
                        <m:r>
                          <a:rPr lang="en-US" i="1" dirty="0" smtClean="0">
                            <a:latin typeface="Cambria Math"/>
                          </a:rPr>
                          <m:t>2</m:t>
                        </m:r>
                      </m:sup>
                    </m:sSup>
                    <m:r>
                      <a:rPr lang="en-US" i="1" dirty="0" smtClean="0">
                        <a:latin typeface="Cambria Math"/>
                      </a:rPr>
                      <m:t>=</m:t>
                    </m:r>
                    <m:sSup>
                      <m:sSupPr>
                        <m:ctrlPr>
                          <a:rPr lang="en-US" b="0" i="1" dirty="0" smtClean="0">
                            <a:latin typeface="Cambria Math"/>
                          </a:rPr>
                        </m:ctrlPr>
                      </m:sSupPr>
                      <m:e>
                        <m:rad>
                          <m:radPr>
                            <m:degHide m:val="on"/>
                            <m:ctrlPr>
                              <a:rPr lang="en-US" b="0" i="1" dirty="0" smtClean="0">
                                <a:latin typeface="Cambria Math"/>
                              </a:rPr>
                            </m:ctrlPr>
                          </m:radPr>
                          <m:deg/>
                          <m:e>
                            <m:r>
                              <a:rPr lang="en-US" b="0" i="1" dirty="0" smtClean="0">
                                <a:latin typeface="Cambria Math"/>
                              </a:rPr>
                              <m:t>3</m:t>
                            </m:r>
                          </m:e>
                        </m:rad>
                      </m:e>
                      <m:sup>
                        <m:r>
                          <a:rPr lang="en-US" i="1" dirty="0">
                            <a:latin typeface="Cambria Math"/>
                          </a:rPr>
                          <m:t>2</m:t>
                        </m:r>
                      </m:sup>
                    </m:sSup>
                    <m:r>
                      <a:rPr lang="en-US" b="0" i="1" dirty="0" smtClean="0">
                        <a:latin typeface="Cambria Math"/>
                      </a:rPr>
                      <m:t>→</m:t>
                    </m:r>
                    <m:sSup>
                      <m:sSupPr>
                        <m:ctrlPr>
                          <a:rPr lang="en-US" b="0" i="1" dirty="0" smtClean="0">
                            <a:latin typeface="Cambria Math"/>
                          </a:rPr>
                        </m:ctrlPr>
                      </m:sSupPr>
                      <m:e>
                        <m:d>
                          <m:dPr>
                            <m:ctrlPr>
                              <a:rPr lang="en-US" i="1" dirty="0">
                                <a:latin typeface="Cambria Math"/>
                              </a:rPr>
                            </m:ctrlPr>
                          </m:dPr>
                          <m:e>
                            <m:r>
                              <a:rPr lang="en-US" i="1" dirty="0">
                                <a:latin typeface="Cambria Math"/>
                              </a:rPr>
                              <m:t>𝑥</m:t>
                            </m:r>
                            <m:r>
                              <a:rPr lang="en-US" b="0" i="1" dirty="0" smtClean="0">
                                <a:latin typeface="Cambria Math"/>
                              </a:rPr>
                              <m:t>−</m:t>
                            </m:r>
                            <m:r>
                              <a:rPr lang="en-US" i="1" dirty="0">
                                <a:latin typeface="Cambria Math"/>
                              </a:rPr>
                              <m:t>2</m:t>
                            </m:r>
                          </m:e>
                        </m:d>
                      </m:e>
                      <m:sup>
                        <m:r>
                          <a:rPr lang="en-US" i="1" dirty="0">
                            <a:latin typeface="Cambria Math"/>
                          </a:rPr>
                          <m:t>2</m:t>
                        </m:r>
                      </m:sup>
                    </m:sSup>
                    <m:r>
                      <a:rPr lang="en-US" i="1" dirty="0">
                        <a:latin typeface="Cambria Math"/>
                      </a:rPr>
                      <m:t>+</m:t>
                    </m:r>
                    <m:sSup>
                      <m:sSupPr>
                        <m:ctrlPr>
                          <a:rPr lang="en-US" b="0" i="1" dirty="0" smtClean="0">
                            <a:latin typeface="Cambria Math"/>
                          </a:rPr>
                        </m:ctrlPr>
                      </m:sSupPr>
                      <m:e>
                        <m:d>
                          <m:dPr>
                            <m:ctrlPr>
                              <a:rPr lang="en-US" i="1" dirty="0">
                                <a:latin typeface="Cambria Math"/>
                              </a:rPr>
                            </m:ctrlPr>
                          </m:dPr>
                          <m:e>
                            <m:r>
                              <a:rPr lang="en-US" i="1" dirty="0">
                                <a:latin typeface="Cambria Math"/>
                              </a:rPr>
                              <m:t>𝑦</m:t>
                            </m:r>
                            <m:r>
                              <a:rPr lang="en-US" i="1" dirty="0">
                                <a:latin typeface="Cambria Math"/>
                              </a:rPr>
                              <m:t>+4</m:t>
                            </m:r>
                          </m:e>
                        </m:d>
                      </m:e>
                      <m:sup>
                        <m:r>
                          <a:rPr lang="en-US" i="1" dirty="0">
                            <a:latin typeface="Cambria Math"/>
                          </a:rPr>
                          <m:t>2</m:t>
                        </m:r>
                      </m:sup>
                    </m:sSup>
                    <m:r>
                      <a:rPr lang="en-US" i="1" dirty="0">
                        <a:latin typeface="Cambria Math"/>
                      </a:rPr>
                      <m:t>=3</m:t>
                    </m:r>
                  </m:oMath>
                </a14:m>
                <a:endParaRPr lang="en-US" dirty="0"/>
              </a:p>
              <a:p>
                <a:endParaRPr lang="en-US" dirty="0"/>
              </a:p>
            </p:txBody>
          </p:sp>
        </mc:Choice>
        <mc:Fallback xmlns="">
          <p:sp>
            <p:nvSpPr>
              <p:cNvPr id="63491" name="Rectangle 3"/>
              <p:cNvSpPr>
                <a:spLocks noGrp="1" noChangeArrowheads="1"/>
              </p:cNvSpPr>
              <p:nvPr>
                <p:ph type="body" idx="1"/>
              </p:nvPr>
            </p:nvSpPr>
            <p:spPr/>
            <p:txBody>
              <a:bodyPr/>
              <a:lstStyle/>
              <a:p>
                <a:r>
                  <a:rPr lang="en-US" dirty="0" smtClean="0"/>
                  <a:t>ANS:  </a:t>
                </a:r>
                <a:r>
                  <a:rPr lang="en-US" i="0" dirty="0" smtClean="0">
                    <a:latin typeface="Cambria Math"/>
                  </a:rPr>
                  <a:t>(𝑥</a:t>
                </a:r>
                <a:r>
                  <a:rPr lang="en-US" b="0" i="0" dirty="0" smtClean="0">
                    <a:latin typeface="Cambria Math"/>
                  </a:rPr>
                  <a:t>−</a:t>
                </a:r>
                <a:r>
                  <a:rPr lang="en-US" i="0" dirty="0" smtClean="0">
                    <a:latin typeface="Cambria Math"/>
                  </a:rPr>
                  <a:t>2)</a:t>
                </a:r>
                <a:r>
                  <a:rPr lang="en-US" b="0" i="0" dirty="0" smtClean="0">
                    <a:latin typeface="Cambria Math"/>
                  </a:rPr>
                  <a:t>^</a:t>
                </a:r>
                <a:r>
                  <a:rPr lang="en-US" i="0" dirty="0" smtClean="0">
                    <a:latin typeface="Cambria Math"/>
                  </a:rPr>
                  <a:t>2+(𝑦+4)</a:t>
                </a:r>
                <a:r>
                  <a:rPr lang="en-US" b="0" i="0" dirty="0" smtClean="0">
                    <a:latin typeface="Cambria Math"/>
                  </a:rPr>
                  <a:t>^</a:t>
                </a:r>
                <a:r>
                  <a:rPr lang="en-US" i="0" dirty="0" smtClean="0">
                    <a:latin typeface="Cambria Math"/>
                  </a:rPr>
                  <a:t>2=</a:t>
                </a:r>
                <a:r>
                  <a:rPr lang="en-US" b="0" i="0" dirty="0" smtClean="0">
                    <a:latin typeface="Cambria Math"/>
                  </a:rPr>
                  <a:t>〖√3〗^</a:t>
                </a:r>
                <a:r>
                  <a:rPr lang="en-US" i="0" dirty="0">
                    <a:latin typeface="Cambria Math"/>
                  </a:rPr>
                  <a:t>2</a:t>
                </a:r>
                <a:r>
                  <a:rPr lang="en-US" b="0" i="0" dirty="0" smtClean="0">
                    <a:latin typeface="Cambria Math"/>
                  </a:rPr>
                  <a:t>→</a:t>
                </a:r>
                <a:r>
                  <a:rPr lang="en-US" i="0" dirty="0">
                    <a:latin typeface="Cambria Math"/>
                  </a:rPr>
                  <a:t>(𝑥</a:t>
                </a:r>
                <a:r>
                  <a:rPr lang="en-US" b="0" i="0" dirty="0" smtClean="0">
                    <a:latin typeface="Cambria Math"/>
                  </a:rPr>
                  <a:t>−</a:t>
                </a:r>
                <a:r>
                  <a:rPr lang="en-US" i="0" dirty="0">
                    <a:latin typeface="Cambria Math"/>
                  </a:rPr>
                  <a:t>2)</a:t>
                </a:r>
                <a:r>
                  <a:rPr lang="en-US" b="0" i="0" dirty="0" smtClean="0">
                    <a:latin typeface="Cambria Math"/>
                  </a:rPr>
                  <a:t>^</a:t>
                </a:r>
                <a:r>
                  <a:rPr lang="en-US" i="0" dirty="0">
                    <a:latin typeface="Cambria Math"/>
                  </a:rPr>
                  <a:t>2+(𝑦+4)</a:t>
                </a:r>
                <a:r>
                  <a:rPr lang="en-US" b="0" i="0" dirty="0" smtClean="0">
                    <a:latin typeface="Cambria Math"/>
                  </a:rPr>
                  <a:t>^</a:t>
                </a:r>
                <a:r>
                  <a:rPr lang="en-US" i="0" dirty="0">
                    <a:latin typeface="Cambria Math"/>
                  </a:rPr>
                  <a:t>2=3</a:t>
                </a:r>
                <a:endParaRPr lang="en-US" dirty="0"/>
              </a:p>
              <a:p>
                <a:r>
                  <a:rPr lang="en-US" dirty="0"/>
                  <a:t>ANS:  Graph the circle </a:t>
                </a:r>
                <a:r>
                  <a:rPr lang="en-US" dirty="0">
                    <a:sym typeface="Wingdings" pitchFamily="2" charset="2"/>
                  </a:rPr>
                  <a:t></a:t>
                </a:r>
                <a:r>
                  <a:rPr lang="en-US" dirty="0"/>
                  <a:t> center at (6, -2) r = 6</a:t>
                </a:r>
              </a:p>
              <a:p>
                <a:pPr lvl="3"/>
                <a:r>
                  <a:rPr lang="en-US" dirty="0"/>
                  <a:t>Graph the line (use either slope intercept or table of values)</a:t>
                </a:r>
              </a:p>
              <a:p>
                <a:pPr lvl="3"/>
                <a:r>
                  <a:rPr lang="en-US" dirty="0"/>
                  <a:t>It is a secant line</a:t>
                </a:r>
                <a:r>
                  <a:rPr lang="en-US" sz="1000" dirty="0"/>
                  <a:t> </a:t>
                </a:r>
              </a:p>
              <a:p>
                <a:endParaRPr lang="en-US" dirty="0"/>
              </a:p>
            </p:txBody>
          </p:sp>
        </mc:Fallback>
      </mc:AlternateContent>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F28DBDD-0CA3-44D4-BBA2-AFAB6D1EBD69}" type="slidenum">
              <a:rPr lang="en-US"/>
              <a:pPr/>
              <a:t>46</a:t>
            </a:fld>
            <a:endParaRPr lang="en-US"/>
          </a:p>
        </p:txBody>
      </p:sp>
      <p:sp>
        <p:nvSpPr>
          <p:cNvPr id="63490" name="Rectangle 2"/>
          <p:cNvSpPr>
            <a:spLocks noGrp="1" noRot="1" noChangeAspect="1" noChangeArrowheads="1" noTextEdit="1"/>
          </p:cNvSpPr>
          <p:nvPr>
            <p:ph type="sldImg"/>
          </p:nvPr>
        </p:nvSpPr>
        <p:spPr>
          <a:xfrm>
            <a:off x="381000" y="685800"/>
            <a:ext cx="6096000" cy="3429000"/>
          </a:xfrm>
          <a:ln/>
        </p:spPr>
      </p:sp>
      <mc:AlternateContent xmlns:mc="http://schemas.openxmlformats.org/markup-compatibility/2006" xmlns:a14="http://schemas.microsoft.com/office/drawing/2010/main">
        <mc:Choice Requires="a14">
          <p:sp>
            <p:nvSpPr>
              <p:cNvPr id="63491" name="Rectangle 3"/>
              <p:cNvSpPr>
                <a:spLocks noGrp="1" noChangeArrowheads="1"/>
              </p:cNvSpPr>
              <p:nvPr>
                <p:ph type="body" idx="1"/>
              </p:nvPr>
            </p:nvSpPr>
            <p:spPr/>
            <p:txBody>
              <a:bodyPr/>
              <a:lstStyle/>
              <a:p>
                <a:r>
                  <a:rPr lang="en-US" dirty="0" smtClean="0"/>
                  <a:t>ANS</a:t>
                </a:r>
                <a:r>
                  <a:rPr lang="en-US" dirty="0"/>
                  <a:t>:  Graph the circle </a:t>
                </a:r>
                <a:r>
                  <a:rPr lang="en-US" dirty="0">
                    <a:sym typeface="Wingdings" pitchFamily="2" charset="2"/>
                  </a:rPr>
                  <a:t></a:t>
                </a:r>
                <a:r>
                  <a:rPr lang="en-US" dirty="0"/>
                  <a:t> center at </a:t>
                </a:r>
                <a:r>
                  <a:rPr lang="en-US" dirty="0" smtClean="0"/>
                  <a:t>(4, </a:t>
                </a:r>
                <a:r>
                  <a:rPr lang="en-US" dirty="0"/>
                  <a:t>-2) r = 6</a:t>
                </a:r>
              </a:p>
              <a:p>
                <a:pPr lvl="3"/>
                <a:r>
                  <a:rPr lang="en-US" dirty="0"/>
                  <a:t>Graph the line (use either slope intercept or table of values)</a:t>
                </a:r>
              </a:p>
              <a:p>
                <a:pPr lvl="3"/>
                <a:r>
                  <a:rPr lang="en-US" dirty="0"/>
                  <a:t>It is a secant line</a:t>
                </a:r>
                <a:r>
                  <a:rPr lang="en-US" sz="1000" dirty="0"/>
                  <a:t> </a:t>
                </a:r>
              </a:p>
              <a:p>
                <a:endParaRPr lang="en-US" dirty="0"/>
              </a:p>
            </p:txBody>
          </p:sp>
        </mc:Choice>
        <mc:Fallback xmlns="">
          <p:sp>
            <p:nvSpPr>
              <p:cNvPr id="63491" name="Rectangle 3"/>
              <p:cNvSpPr>
                <a:spLocks noGrp="1" noChangeArrowheads="1"/>
              </p:cNvSpPr>
              <p:nvPr>
                <p:ph type="body" idx="1"/>
              </p:nvPr>
            </p:nvSpPr>
            <p:spPr/>
            <p:txBody>
              <a:bodyPr/>
              <a:lstStyle/>
              <a:p>
                <a:r>
                  <a:rPr lang="en-US" dirty="0" smtClean="0"/>
                  <a:t>ANS:  </a:t>
                </a:r>
                <a:r>
                  <a:rPr lang="en-US" i="0" dirty="0" smtClean="0">
                    <a:latin typeface="Cambria Math"/>
                  </a:rPr>
                  <a:t>(𝑥</a:t>
                </a:r>
                <a:r>
                  <a:rPr lang="en-US" b="0" i="0" dirty="0" smtClean="0">
                    <a:latin typeface="Cambria Math"/>
                  </a:rPr>
                  <a:t>−</a:t>
                </a:r>
                <a:r>
                  <a:rPr lang="en-US" i="0" dirty="0" smtClean="0">
                    <a:latin typeface="Cambria Math"/>
                  </a:rPr>
                  <a:t>2)</a:t>
                </a:r>
                <a:r>
                  <a:rPr lang="en-US" b="0" i="0" dirty="0" smtClean="0">
                    <a:latin typeface="Cambria Math"/>
                  </a:rPr>
                  <a:t>^</a:t>
                </a:r>
                <a:r>
                  <a:rPr lang="en-US" i="0" dirty="0" smtClean="0">
                    <a:latin typeface="Cambria Math"/>
                  </a:rPr>
                  <a:t>2+(𝑦+4)</a:t>
                </a:r>
                <a:r>
                  <a:rPr lang="en-US" b="0" i="0" dirty="0" smtClean="0">
                    <a:latin typeface="Cambria Math"/>
                  </a:rPr>
                  <a:t>^</a:t>
                </a:r>
                <a:r>
                  <a:rPr lang="en-US" i="0" dirty="0" smtClean="0">
                    <a:latin typeface="Cambria Math"/>
                  </a:rPr>
                  <a:t>2=</a:t>
                </a:r>
                <a:r>
                  <a:rPr lang="en-US" b="0" i="0" dirty="0" smtClean="0">
                    <a:latin typeface="Cambria Math"/>
                  </a:rPr>
                  <a:t>〖√3〗^</a:t>
                </a:r>
                <a:r>
                  <a:rPr lang="en-US" i="0" dirty="0">
                    <a:latin typeface="Cambria Math"/>
                  </a:rPr>
                  <a:t>2</a:t>
                </a:r>
                <a:r>
                  <a:rPr lang="en-US" b="0" i="0" dirty="0" smtClean="0">
                    <a:latin typeface="Cambria Math"/>
                  </a:rPr>
                  <a:t>→</a:t>
                </a:r>
                <a:r>
                  <a:rPr lang="en-US" i="0" dirty="0">
                    <a:latin typeface="Cambria Math"/>
                  </a:rPr>
                  <a:t>(𝑥</a:t>
                </a:r>
                <a:r>
                  <a:rPr lang="en-US" b="0" i="0" dirty="0" smtClean="0">
                    <a:latin typeface="Cambria Math"/>
                  </a:rPr>
                  <a:t>−</a:t>
                </a:r>
                <a:r>
                  <a:rPr lang="en-US" i="0" dirty="0">
                    <a:latin typeface="Cambria Math"/>
                  </a:rPr>
                  <a:t>2)</a:t>
                </a:r>
                <a:r>
                  <a:rPr lang="en-US" b="0" i="0" dirty="0" smtClean="0">
                    <a:latin typeface="Cambria Math"/>
                  </a:rPr>
                  <a:t>^</a:t>
                </a:r>
                <a:r>
                  <a:rPr lang="en-US" i="0" dirty="0">
                    <a:latin typeface="Cambria Math"/>
                  </a:rPr>
                  <a:t>2+(𝑦+4)</a:t>
                </a:r>
                <a:r>
                  <a:rPr lang="en-US" b="0" i="0" dirty="0" smtClean="0">
                    <a:latin typeface="Cambria Math"/>
                  </a:rPr>
                  <a:t>^</a:t>
                </a:r>
                <a:r>
                  <a:rPr lang="en-US" i="0" dirty="0">
                    <a:latin typeface="Cambria Math"/>
                  </a:rPr>
                  <a:t>2=3</a:t>
                </a:r>
                <a:endParaRPr lang="en-US" dirty="0"/>
              </a:p>
              <a:p>
                <a:r>
                  <a:rPr lang="en-US" dirty="0"/>
                  <a:t>ANS:  Graph the circle </a:t>
                </a:r>
                <a:r>
                  <a:rPr lang="en-US" dirty="0">
                    <a:sym typeface="Wingdings" pitchFamily="2" charset="2"/>
                  </a:rPr>
                  <a:t></a:t>
                </a:r>
                <a:r>
                  <a:rPr lang="en-US" dirty="0"/>
                  <a:t> center at (6, -2) r = 6</a:t>
                </a:r>
              </a:p>
              <a:p>
                <a:pPr lvl="3"/>
                <a:r>
                  <a:rPr lang="en-US" dirty="0"/>
                  <a:t>Graph the line (use either slope intercept or table of values)</a:t>
                </a:r>
              </a:p>
              <a:p>
                <a:pPr lvl="3"/>
                <a:r>
                  <a:rPr lang="en-US" dirty="0"/>
                  <a:t>It is a secant line</a:t>
                </a:r>
                <a:r>
                  <a:rPr lang="en-US" sz="1000" dirty="0"/>
                  <a:t> </a:t>
                </a:r>
              </a:p>
              <a:p>
                <a:endParaRPr lang="en-US" dirty="0"/>
              </a:p>
            </p:txBody>
          </p:sp>
        </mc:Fallback>
      </mc:AlternateContent>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24005D0-8AC0-43A5-9A63-736489823548}" type="slidenum">
              <a:rPr lang="en-US" smtClean="0"/>
              <a:t>47</a:t>
            </a:fld>
            <a:endParaRPr lang="en-US"/>
          </a:p>
        </p:txBody>
      </p:sp>
    </p:spTree>
    <p:extLst>
      <p:ext uri="{BB962C8B-B14F-4D97-AF65-F5344CB8AC3E}">
        <p14:creationId xmlns:p14="http://schemas.microsoft.com/office/powerpoint/2010/main" val="352897583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24005D0-8AC0-43A5-9A63-736489823548}" type="slidenum">
              <a:rPr lang="en-US" smtClean="0"/>
              <a:t>48</a:t>
            </a:fld>
            <a:endParaRPr lang="en-US"/>
          </a:p>
        </p:txBody>
      </p:sp>
    </p:spTree>
    <p:extLst>
      <p:ext uri="{BB962C8B-B14F-4D97-AF65-F5344CB8AC3E}">
        <p14:creationId xmlns:p14="http://schemas.microsoft.com/office/powerpoint/2010/main" val="31350963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en-US" dirty="0" smtClean="0"/>
                  <a:t>Chord</a:t>
                </a:r>
              </a:p>
              <a:p>
                <a:endParaRPr lang="en-US" dirty="0" smtClean="0"/>
              </a:p>
              <a:p>
                <a:r>
                  <a:rPr lang="en-US" dirty="0" smtClean="0"/>
                  <a:t>Radius</a:t>
                </a:r>
              </a:p>
              <a:p>
                <a:endParaRPr lang="en-US" dirty="0" smtClean="0"/>
              </a:p>
              <a:p>
                <a:r>
                  <a:rPr lang="en-US" dirty="0" smtClean="0"/>
                  <a:t>Tangent: </a:t>
                </a:r>
                <a14:m>
                  <m:oMath xmlns:m="http://schemas.openxmlformats.org/officeDocument/2006/math">
                    <m:acc>
                      <m:accPr>
                        <m:chr m:val="⃡"/>
                        <m:ctrlPr>
                          <a:rPr lang="en-US" b="0" i="1" smtClean="0">
                            <a:latin typeface="Cambria Math"/>
                          </a:rPr>
                        </m:ctrlPr>
                      </m:accPr>
                      <m:e>
                        <m:r>
                          <a:rPr lang="en-US" b="0" i="1" smtClean="0">
                            <a:latin typeface="Cambria Math"/>
                          </a:rPr>
                          <m:t>𝐷𝐸</m:t>
                        </m:r>
                      </m:e>
                    </m:acc>
                  </m:oMath>
                </a14:m>
                <a:endParaRPr lang="en-US" b="0" dirty="0" smtClean="0"/>
              </a:p>
              <a:p>
                <a:r>
                  <a:rPr lang="en-US" dirty="0" smtClean="0"/>
                  <a:t>Secant:</a:t>
                </a:r>
                <a:r>
                  <a:rPr lang="en-US" baseline="0" dirty="0" smtClean="0"/>
                  <a:t> </a:t>
                </a:r>
                <a14:m>
                  <m:oMath xmlns:m="http://schemas.openxmlformats.org/officeDocument/2006/math">
                    <m:acc>
                      <m:accPr>
                        <m:chr m:val="⃡"/>
                        <m:ctrlPr>
                          <a:rPr lang="en-US" b="0" i="1" baseline="0" smtClean="0">
                            <a:latin typeface="Cambria Math"/>
                          </a:rPr>
                        </m:ctrlPr>
                      </m:accPr>
                      <m:e>
                        <m:r>
                          <a:rPr lang="en-US" b="0" i="1" baseline="0" smtClean="0">
                            <a:latin typeface="Cambria Math"/>
                          </a:rPr>
                          <m:t>𝐴𝐺</m:t>
                        </m:r>
                      </m:e>
                    </m:acc>
                  </m:oMath>
                </a14:m>
                <a:endParaRPr lang="en-US" dirty="0"/>
              </a:p>
            </p:txBody>
          </p:sp>
        </mc:Choice>
        <mc:Fallback xmlns="">
          <p:sp>
            <p:nvSpPr>
              <p:cNvPr id="3" name="Notes Placeholder 2"/>
              <p:cNvSpPr>
                <a:spLocks noGrp="1"/>
              </p:cNvSpPr>
              <p:nvPr>
                <p:ph type="body" idx="1"/>
              </p:nvPr>
            </p:nvSpPr>
            <p:spPr/>
            <p:txBody>
              <a:bodyPr/>
              <a:lstStyle/>
              <a:p>
                <a:r>
                  <a:rPr lang="en-US" dirty="0" smtClean="0"/>
                  <a:t>Chord</a:t>
                </a:r>
              </a:p>
              <a:p>
                <a:endParaRPr lang="en-US" dirty="0" smtClean="0"/>
              </a:p>
              <a:p>
                <a:r>
                  <a:rPr lang="en-US" dirty="0" smtClean="0"/>
                  <a:t>Radius</a:t>
                </a:r>
              </a:p>
              <a:p>
                <a:endParaRPr lang="en-US" dirty="0" smtClean="0"/>
              </a:p>
              <a:p>
                <a:r>
                  <a:rPr lang="en-US" dirty="0" smtClean="0"/>
                  <a:t>Tangent: </a:t>
                </a:r>
                <a:r>
                  <a:rPr lang="en-US" b="0" i="0" smtClean="0">
                    <a:latin typeface="Cambria Math"/>
                  </a:rPr>
                  <a:t>(𝐷𝐸) ⃡</a:t>
                </a:r>
                <a:endParaRPr lang="en-US" b="0" dirty="0" smtClean="0"/>
              </a:p>
              <a:p>
                <a:r>
                  <a:rPr lang="en-US" dirty="0" smtClean="0"/>
                  <a:t>Secant:</a:t>
                </a:r>
                <a:r>
                  <a:rPr lang="en-US" baseline="0" dirty="0" smtClean="0"/>
                  <a:t> </a:t>
                </a:r>
                <a:r>
                  <a:rPr lang="en-US" b="0" i="0" baseline="0" smtClean="0">
                    <a:latin typeface="Cambria Math"/>
                  </a:rPr>
                  <a:t>(𝐴𝐺) ⃡</a:t>
                </a:r>
                <a:endParaRPr lang="en-US" dirty="0"/>
              </a:p>
            </p:txBody>
          </p:sp>
        </mc:Fallback>
      </mc:AlternateContent>
      <p:sp>
        <p:nvSpPr>
          <p:cNvPr id="4" name="Slide Number Placeholder 3"/>
          <p:cNvSpPr>
            <a:spLocks noGrp="1"/>
          </p:cNvSpPr>
          <p:nvPr>
            <p:ph type="sldNum" sz="quarter" idx="10"/>
          </p:nvPr>
        </p:nvSpPr>
        <p:spPr/>
        <p:txBody>
          <a:bodyPr/>
          <a:lstStyle/>
          <a:p>
            <a:fld id="{624005D0-8AC0-43A5-9A63-736489823548}" type="slidenum">
              <a:rPr lang="en-US" smtClean="0"/>
              <a:t>6</a:t>
            </a:fld>
            <a:endParaRPr lang="en-US"/>
          </a:p>
        </p:txBody>
      </p:sp>
    </p:spTree>
    <p:extLst>
      <p:ext uri="{BB962C8B-B14F-4D97-AF65-F5344CB8AC3E}">
        <p14:creationId xmlns:p14="http://schemas.microsoft.com/office/powerpoint/2010/main" val="25696798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24005D0-8AC0-43A5-9A63-736489823548}" type="slidenum">
              <a:rPr lang="en-US" smtClean="0"/>
              <a:t>7</a:t>
            </a:fld>
            <a:endParaRPr lang="en-US"/>
          </a:p>
        </p:txBody>
      </p:sp>
    </p:spTree>
    <p:extLst>
      <p:ext uri="{BB962C8B-B14F-4D97-AF65-F5344CB8AC3E}">
        <p14:creationId xmlns:p14="http://schemas.microsoft.com/office/powerpoint/2010/main" val="7657095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smtClean="0"/>
              <a:t>2</a:t>
            </a:r>
          </a:p>
          <a:p>
            <a:endParaRPr lang="en-US" dirty="0" smtClean="0"/>
          </a:p>
          <a:p>
            <a:r>
              <a:rPr lang="en-US" dirty="0" smtClean="0"/>
              <a:t>1</a:t>
            </a:r>
          </a:p>
          <a:p>
            <a:endParaRPr lang="en-US" dirty="0" smtClean="0"/>
          </a:p>
          <a:p>
            <a:r>
              <a:rPr lang="en-US" dirty="0" smtClean="0"/>
              <a:t>none</a:t>
            </a:r>
            <a:endParaRPr lang="en-US" dirty="0"/>
          </a:p>
        </p:txBody>
      </p:sp>
      <p:sp>
        <p:nvSpPr>
          <p:cNvPr id="4" name="Slide Number Placeholder 3"/>
          <p:cNvSpPr>
            <a:spLocks noGrp="1"/>
          </p:cNvSpPr>
          <p:nvPr>
            <p:ph type="sldNum" sz="quarter" idx="10"/>
          </p:nvPr>
        </p:nvSpPr>
        <p:spPr/>
        <p:txBody>
          <a:bodyPr/>
          <a:lstStyle/>
          <a:p>
            <a:fld id="{624005D0-8AC0-43A5-9A63-736489823548}" type="slidenum">
              <a:rPr lang="en-US" smtClean="0"/>
              <a:t>8</a:t>
            </a:fld>
            <a:endParaRPr lang="en-US"/>
          </a:p>
        </p:txBody>
      </p:sp>
    </p:spTree>
    <p:extLst>
      <p:ext uri="{BB962C8B-B14F-4D97-AF65-F5344CB8AC3E}">
        <p14:creationId xmlns:p14="http://schemas.microsoft.com/office/powerpoint/2010/main" val="16336277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24005D0-8AC0-43A5-9A63-736489823548}" type="slidenum">
              <a:rPr lang="en-US" smtClean="0"/>
              <a:t>9</a:t>
            </a:fld>
            <a:endParaRPr lang="en-US"/>
          </a:p>
        </p:txBody>
      </p:sp>
    </p:spTree>
    <p:extLst>
      <p:ext uri="{BB962C8B-B14F-4D97-AF65-F5344CB8AC3E}">
        <p14:creationId xmlns:p14="http://schemas.microsoft.com/office/powerpoint/2010/main" val="4633641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24005D0-8AC0-43A5-9A63-736489823548}" type="slidenum">
              <a:rPr lang="en-US" smtClean="0"/>
              <a:t>10</a:t>
            </a:fld>
            <a:endParaRPr lang="en-US"/>
          </a:p>
        </p:txBody>
      </p:sp>
    </p:spTree>
    <p:extLst>
      <p:ext uri="{BB962C8B-B14F-4D97-AF65-F5344CB8AC3E}">
        <p14:creationId xmlns:p14="http://schemas.microsoft.com/office/powerpoint/2010/main" val="21157346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8194" name="Group 2"/>
          <p:cNvGrpSpPr>
            <a:grpSpLocks/>
          </p:cNvGrpSpPr>
          <p:nvPr/>
        </p:nvGrpSpPr>
        <p:grpSpPr bwMode="auto">
          <a:xfrm>
            <a:off x="-3222625" y="228600"/>
            <a:ext cx="11909425" cy="3543300"/>
            <a:chOff x="-2030" y="192"/>
            <a:chExt cx="7502" cy="2976"/>
          </a:xfrm>
        </p:grpSpPr>
        <p:sp>
          <p:nvSpPr>
            <p:cNvPr id="8195" name="Line 3"/>
            <p:cNvSpPr>
              <a:spLocks noChangeShapeType="1"/>
            </p:cNvSpPr>
            <p:nvPr/>
          </p:nvSpPr>
          <p:spPr bwMode="auto">
            <a:xfrm>
              <a:off x="912" y="1584"/>
              <a:ext cx="456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196" name="AutoShape 4"/>
            <p:cNvSpPr>
              <a:spLocks noChangeArrowheads="1"/>
            </p:cNvSpPr>
            <p:nvPr/>
          </p:nvSpPr>
          <p:spPr bwMode="auto">
            <a:xfrm>
              <a:off x="-1584" y="864"/>
              <a:ext cx="2304" cy="2304"/>
            </a:xfrm>
            <a:custGeom>
              <a:avLst/>
              <a:gdLst>
                <a:gd name="G0" fmla="+- 12083 0 0"/>
                <a:gd name="G1" fmla="+- -32000 0 0"/>
                <a:gd name="G2" fmla="+- 32000 0 0"/>
                <a:gd name="T0" fmla="*/ 32000 32000  1"/>
                <a:gd name="T1" fmla="*/ G0 G0  1"/>
                <a:gd name="T2" fmla="+- 0 T0 T1"/>
                <a:gd name="T3" fmla="sqrt T2"/>
                <a:gd name="G3" fmla="*/ 32000 T3 32000"/>
                <a:gd name="T4" fmla="*/ 32000 32000  1"/>
                <a:gd name="T5" fmla="*/ G1 G1  1"/>
                <a:gd name="T6" fmla="+- 0 T4 T5"/>
                <a:gd name="T7" fmla="sqrt T6"/>
                <a:gd name="G4" fmla="*/ 32000 T7 32000"/>
                <a:gd name="T8" fmla="*/ 32000 32000  1"/>
                <a:gd name="T9" fmla="*/ G2 G2  1"/>
                <a:gd name="T10" fmla="+- 0 T8 T9"/>
                <a:gd name="T11" fmla="sqrt T10"/>
                <a:gd name="G5" fmla="*/ 32000 T11 32000"/>
                <a:gd name="G6" fmla="+- 0 0 G3"/>
                <a:gd name="G7" fmla="+- 0 0 G4"/>
                <a:gd name="G8" fmla="+- 0 0 G5"/>
                <a:gd name="G9" fmla="+- 0 G4 G0"/>
                <a:gd name="G10" fmla="?: G9 G4 G0"/>
                <a:gd name="G11" fmla="?: G9 G1 G6"/>
                <a:gd name="G12" fmla="+- 0 G5 G0"/>
                <a:gd name="G13" fmla="?: G12 G5 G0"/>
                <a:gd name="G14" fmla="?: G12 G2 G3"/>
                <a:gd name="G15" fmla="+- G11 0 1"/>
                <a:gd name="G16" fmla="+- G14 1 0"/>
                <a:gd name="G17" fmla="+- 0 G14 G3"/>
                <a:gd name="G18" fmla="?: G17 G8 G13"/>
                <a:gd name="G19" fmla="?: G17 G0 G13"/>
                <a:gd name="G20" fmla="?: G17 G3 G16"/>
                <a:gd name="G21" fmla="+- 0 G6 G11"/>
                <a:gd name="G22" fmla="?: G21 G7 G10"/>
                <a:gd name="G23" fmla="?: G21 G0 G10"/>
                <a:gd name="G24" fmla="?: G21 G6 G15"/>
                <a:gd name="G25" fmla="min G10 G13"/>
                <a:gd name="G26" fmla="max G8 G7"/>
                <a:gd name="G27" fmla="max G26 G0"/>
                <a:gd name="T12" fmla="+- 0 12083 -32000"/>
                <a:gd name="T13" fmla="*/ T12 w 64000"/>
                <a:gd name="T14" fmla="+- 0 -29632 -32000"/>
                <a:gd name="T15" fmla="*/ -29632 h 64000"/>
                <a:gd name="T16" fmla="+- 0 32000 -32000"/>
                <a:gd name="T17" fmla="*/ T16 w 64000"/>
                <a:gd name="T18" fmla="+- 0 0 -32000"/>
                <a:gd name="T19" fmla="*/ 0 h 64000"/>
                <a:gd name="T20" fmla="+- 0 12083 -32000"/>
                <a:gd name="T21" fmla="*/ T20 w 64000"/>
                <a:gd name="T22" fmla="+- 0 29631 -32000"/>
                <a:gd name="T23" fmla="*/ 29631 h 64000"/>
                <a:gd name="T24" fmla="+- 0 12083 -32000"/>
                <a:gd name="T25" fmla="*/ T24 w 64000"/>
                <a:gd name="T26" fmla="+- 0 29631 -32000"/>
                <a:gd name="T27" fmla="*/ 29631 h 64000"/>
                <a:gd name="T28" fmla="+- 0 12082 -32000"/>
                <a:gd name="T29" fmla="*/ T28 w 64000"/>
                <a:gd name="T30" fmla="+- 0 29631 -32000"/>
                <a:gd name="T31" fmla="*/ 29631 h 64000"/>
                <a:gd name="T32" fmla="+- 0 12083 -32000"/>
                <a:gd name="T33" fmla="*/ T32 w 64000"/>
                <a:gd name="T34" fmla="+- 0 29632 -32000"/>
                <a:gd name="T35" fmla="*/ 29632 h 64000"/>
                <a:gd name="T36" fmla="+- 0 12083 -32000"/>
                <a:gd name="T37" fmla="*/ T36 w 64000"/>
                <a:gd name="T38" fmla="+- 0 -29632 -32000"/>
                <a:gd name="T39" fmla="*/ -29632 h 64000"/>
                <a:gd name="T40" fmla="+- 0 12082 -32000"/>
                <a:gd name="T41" fmla="*/ T40 w 64000"/>
                <a:gd name="T42" fmla="+- 0 -29632 -32000"/>
                <a:gd name="T43" fmla="*/ -29632 h 64000"/>
                <a:gd name="T44" fmla="+- 0 12083 -32000"/>
                <a:gd name="T45" fmla="*/ T44 w 64000"/>
                <a:gd name="T46" fmla="+- 0 -29632 -32000"/>
                <a:gd name="T47" fmla="*/ -29632 h 64000"/>
                <a:gd name="T48" fmla="+- 0 G27 -32000"/>
                <a:gd name="T49" fmla="*/ T48 w 64000"/>
                <a:gd name="T50" fmla="+- 0 G11 -32000"/>
                <a:gd name="T51" fmla="*/ G11 h 64000"/>
                <a:gd name="T52" fmla="+- 0 G25 -32000"/>
                <a:gd name="T53" fmla="*/ T52 w 64000"/>
                <a:gd name="T54" fmla="+- 0 G14 -32000"/>
                <a:gd name="T55" fmla="*/ G14 h 64000"/>
              </a:gdLst>
              <a:ahLst/>
              <a:cxnLst>
                <a:cxn ang="0">
                  <a:pos x="T13" y="T15"/>
                </a:cxn>
                <a:cxn ang="0">
                  <a:pos x="T17" y="T19"/>
                </a:cxn>
                <a:cxn ang="0">
                  <a:pos x="T21" y="T23"/>
                </a:cxn>
                <a:cxn ang="0">
                  <a:pos x="T25" y="T27"/>
                </a:cxn>
                <a:cxn ang="0">
                  <a:pos x="T29" y="T31"/>
                </a:cxn>
                <a:cxn ang="0">
                  <a:pos x="T33" y="T35"/>
                </a:cxn>
                <a:cxn ang="0">
                  <a:pos x="T37" y="T39"/>
                </a:cxn>
                <a:cxn ang="0">
                  <a:pos x="T41" y="T43"/>
                </a:cxn>
                <a:cxn ang="0">
                  <a:pos x="T45" y="T47"/>
                </a:cxn>
              </a:cxnLst>
              <a:rect l="T49" t="T51" r="T53" b="T55"/>
              <a:pathLst>
                <a:path w="64000" h="64000">
                  <a:moveTo>
                    <a:pt x="44083" y="2368"/>
                  </a:moveTo>
                  <a:cubicBezTo>
                    <a:pt x="56127" y="7280"/>
                    <a:pt x="64000" y="18993"/>
                    <a:pt x="64000" y="32000"/>
                  </a:cubicBezTo>
                  <a:cubicBezTo>
                    <a:pt x="64000" y="45006"/>
                    <a:pt x="56127" y="56719"/>
                    <a:pt x="44083" y="61631"/>
                  </a:cubicBezTo>
                  <a:cubicBezTo>
                    <a:pt x="44082" y="61631"/>
                    <a:pt x="44082" y="61631"/>
                    <a:pt x="44082" y="61631"/>
                  </a:cubicBezTo>
                  <a:lnTo>
                    <a:pt x="44083" y="61632"/>
                  </a:lnTo>
                  <a:lnTo>
                    <a:pt x="44083" y="2368"/>
                  </a:lnTo>
                  <a:lnTo>
                    <a:pt x="44082" y="2368"/>
                  </a:lnTo>
                  <a:cubicBezTo>
                    <a:pt x="44082" y="2368"/>
                    <a:pt x="44082" y="2368"/>
                    <a:pt x="44083" y="2368"/>
                  </a:cubicBezTo>
                  <a:close/>
                </a:path>
              </a:pathLst>
            </a:cu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z="2400">
                <a:latin typeface="Times New Roman" pitchFamily="18" charset="0"/>
              </a:endParaRPr>
            </a:p>
          </p:txBody>
        </p:sp>
        <p:sp>
          <p:nvSpPr>
            <p:cNvPr id="8197" name="AutoShape 5"/>
            <p:cNvSpPr>
              <a:spLocks noChangeArrowheads="1"/>
            </p:cNvSpPr>
            <p:nvPr/>
          </p:nvSpPr>
          <p:spPr bwMode="auto">
            <a:xfrm>
              <a:off x="-2030" y="192"/>
              <a:ext cx="2544" cy="2544"/>
            </a:xfrm>
            <a:custGeom>
              <a:avLst/>
              <a:gdLst>
                <a:gd name="G0" fmla="+- 18994 0 0"/>
                <a:gd name="G1" fmla="+- -30013 0 0"/>
                <a:gd name="G2" fmla="+- 32000 0 0"/>
                <a:gd name="T0" fmla="*/ 32000 32000  1"/>
                <a:gd name="T1" fmla="*/ G0 G0  1"/>
                <a:gd name="T2" fmla="+- 0 T0 T1"/>
                <a:gd name="T3" fmla="sqrt T2"/>
                <a:gd name="G3" fmla="*/ 32000 T3 32000"/>
                <a:gd name="T4" fmla="*/ 32000 32000  1"/>
                <a:gd name="T5" fmla="*/ G1 G1  1"/>
                <a:gd name="T6" fmla="+- 0 T4 T5"/>
                <a:gd name="T7" fmla="sqrt T6"/>
                <a:gd name="G4" fmla="*/ 32000 T7 32000"/>
                <a:gd name="T8" fmla="*/ 32000 32000  1"/>
                <a:gd name="T9" fmla="*/ G2 G2  1"/>
                <a:gd name="T10" fmla="+- 0 T8 T9"/>
                <a:gd name="T11" fmla="sqrt T10"/>
                <a:gd name="G5" fmla="*/ 32000 T11 32000"/>
                <a:gd name="G6" fmla="+- 0 0 G3"/>
                <a:gd name="G7" fmla="+- 0 0 G4"/>
                <a:gd name="G8" fmla="+- 0 0 G5"/>
                <a:gd name="G9" fmla="+- 0 G4 G0"/>
                <a:gd name="G10" fmla="?: G9 G4 G0"/>
                <a:gd name="G11" fmla="?: G9 G1 G6"/>
                <a:gd name="G12" fmla="+- 0 G5 G0"/>
                <a:gd name="G13" fmla="?: G12 G5 G0"/>
                <a:gd name="G14" fmla="?: G12 G2 G3"/>
                <a:gd name="G15" fmla="+- G11 0 1"/>
                <a:gd name="G16" fmla="+- G14 1 0"/>
                <a:gd name="G17" fmla="+- 0 G14 G3"/>
                <a:gd name="G18" fmla="?: G17 G8 G13"/>
                <a:gd name="G19" fmla="?: G17 G0 G13"/>
                <a:gd name="G20" fmla="?: G17 G3 G16"/>
                <a:gd name="G21" fmla="+- 0 G6 G11"/>
                <a:gd name="G22" fmla="?: G21 G7 G10"/>
                <a:gd name="G23" fmla="?: G21 G0 G10"/>
                <a:gd name="G24" fmla="?: G21 G6 G15"/>
                <a:gd name="G25" fmla="min G10 G13"/>
                <a:gd name="G26" fmla="max G8 G7"/>
                <a:gd name="G27" fmla="max G26 G0"/>
                <a:gd name="T12" fmla="+- 0 18994 -32000"/>
                <a:gd name="T13" fmla="*/ T12 w 64000"/>
                <a:gd name="T14" fmla="+- 0 -25754 -32000"/>
                <a:gd name="T15" fmla="*/ -25754 h 64000"/>
                <a:gd name="T16" fmla="+- 0 32000 -32000"/>
                <a:gd name="T17" fmla="*/ T16 w 64000"/>
                <a:gd name="T18" fmla="+- 0 0 -32000"/>
                <a:gd name="T19" fmla="*/ 0 h 64000"/>
                <a:gd name="T20" fmla="+- 0 18994 -32000"/>
                <a:gd name="T21" fmla="*/ T20 w 64000"/>
                <a:gd name="T22" fmla="+- 0 25753 -32000"/>
                <a:gd name="T23" fmla="*/ 25753 h 64000"/>
                <a:gd name="T24" fmla="+- 0 18994 -32000"/>
                <a:gd name="T25" fmla="*/ T24 w 64000"/>
                <a:gd name="T26" fmla="+- 0 25753 -32000"/>
                <a:gd name="T27" fmla="*/ 25753 h 64000"/>
                <a:gd name="T28" fmla="+- 0 18993 -32000"/>
                <a:gd name="T29" fmla="*/ T28 w 64000"/>
                <a:gd name="T30" fmla="+- 0 25753 -32000"/>
                <a:gd name="T31" fmla="*/ 25753 h 64000"/>
                <a:gd name="T32" fmla="+- 0 18994 -32000"/>
                <a:gd name="T33" fmla="*/ T32 w 64000"/>
                <a:gd name="T34" fmla="+- 0 25754 -32000"/>
                <a:gd name="T35" fmla="*/ 25754 h 64000"/>
                <a:gd name="T36" fmla="+- 0 18994 -32000"/>
                <a:gd name="T37" fmla="*/ T36 w 64000"/>
                <a:gd name="T38" fmla="+- 0 -25754 -32000"/>
                <a:gd name="T39" fmla="*/ -25754 h 64000"/>
                <a:gd name="T40" fmla="+- 0 18993 -32000"/>
                <a:gd name="T41" fmla="*/ T40 w 64000"/>
                <a:gd name="T42" fmla="+- 0 -25754 -32000"/>
                <a:gd name="T43" fmla="*/ -25754 h 64000"/>
                <a:gd name="T44" fmla="+- 0 18994 -32000"/>
                <a:gd name="T45" fmla="*/ T44 w 64000"/>
                <a:gd name="T46" fmla="+- 0 -25754 -32000"/>
                <a:gd name="T47" fmla="*/ -25754 h 64000"/>
                <a:gd name="T48" fmla="+- 0 G27 -32000"/>
                <a:gd name="T49" fmla="*/ T48 w 64000"/>
                <a:gd name="T50" fmla="+- 0 G11 -32000"/>
                <a:gd name="T51" fmla="*/ G11 h 64000"/>
                <a:gd name="T52" fmla="+- 0 G25 -32000"/>
                <a:gd name="T53" fmla="*/ T52 w 64000"/>
                <a:gd name="T54" fmla="+- 0 G14 -32000"/>
                <a:gd name="T55" fmla="*/ G14 h 64000"/>
              </a:gdLst>
              <a:ahLst/>
              <a:cxnLst>
                <a:cxn ang="0">
                  <a:pos x="T13" y="T15"/>
                </a:cxn>
                <a:cxn ang="0">
                  <a:pos x="T17" y="T19"/>
                </a:cxn>
                <a:cxn ang="0">
                  <a:pos x="T21" y="T23"/>
                </a:cxn>
                <a:cxn ang="0">
                  <a:pos x="T25" y="T27"/>
                </a:cxn>
                <a:cxn ang="0">
                  <a:pos x="T29" y="T31"/>
                </a:cxn>
                <a:cxn ang="0">
                  <a:pos x="T33" y="T35"/>
                </a:cxn>
                <a:cxn ang="0">
                  <a:pos x="T37" y="T39"/>
                </a:cxn>
                <a:cxn ang="0">
                  <a:pos x="T41" y="T43"/>
                </a:cxn>
                <a:cxn ang="0">
                  <a:pos x="T45" y="T47"/>
                </a:cxn>
              </a:cxnLst>
              <a:rect l="T49" t="T51" r="T53" b="T55"/>
              <a:pathLst>
                <a:path w="64000" h="64000">
                  <a:moveTo>
                    <a:pt x="50994" y="6246"/>
                  </a:moveTo>
                  <a:cubicBezTo>
                    <a:pt x="59172" y="12279"/>
                    <a:pt x="64000" y="21837"/>
                    <a:pt x="64000" y="32000"/>
                  </a:cubicBezTo>
                  <a:cubicBezTo>
                    <a:pt x="64000" y="42162"/>
                    <a:pt x="59172" y="51720"/>
                    <a:pt x="50994" y="57753"/>
                  </a:cubicBezTo>
                  <a:cubicBezTo>
                    <a:pt x="50993" y="57753"/>
                    <a:pt x="50993" y="57753"/>
                    <a:pt x="50993" y="57753"/>
                  </a:cubicBezTo>
                  <a:lnTo>
                    <a:pt x="50994" y="57754"/>
                  </a:lnTo>
                  <a:lnTo>
                    <a:pt x="50994" y="6246"/>
                  </a:lnTo>
                  <a:lnTo>
                    <a:pt x="50993" y="6246"/>
                  </a:lnTo>
                  <a:cubicBezTo>
                    <a:pt x="50993" y="6246"/>
                    <a:pt x="50993" y="6246"/>
                    <a:pt x="50994" y="6246"/>
                  </a:cubicBezTo>
                  <a:close/>
                </a:path>
              </a:pathLst>
            </a:cu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atin typeface="Arial" charset="0"/>
              </a:endParaRPr>
            </a:p>
          </p:txBody>
        </p:sp>
      </p:grpSp>
      <p:sp>
        <p:nvSpPr>
          <p:cNvPr id="8198" name="Rectangle 6"/>
          <p:cNvSpPr>
            <a:spLocks noGrp="1" noChangeArrowheads="1"/>
          </p:cNvSpPr>
          <p:nvPr>
            <p:ph type="ctrTitle"/>
          </p:nvPr>
        </p:nvSpPr>
        <p:spPr>
          <a:xfrm>
            <a:off x="1443038" y="739379"/>
            <a:ext cx="7239000" cy="1083469"/>
          </a:xfrm>
        </p:spPr>
        <p:txBody>
          <a:bodyPr/>
          <a:lstStyle>
            <a:lvl1pPr>
              <a:defRPr sz="4000"/>
            </a:lvl1pPr>
          </a:lstStyle>
          <a:p>
            <a:pPr lvl="0"/>
            <a:r>
              <a:rPr lang="en-US" noProof="0" smtClean="0"/>
              <a:t>Click to edit Master title style</a:t>
            </a:r>
          </a:p>
        </p:txBody>
      </p:sp>
      <p:sp>
        <p:nvSpPr>
          <p:cNvPr id="8199" name="Rectangle 7"/>
          <p:cNvSpPr>
            <a:spLocks noGrp="1" noChangeArrowheads="1"/>
          </p:cNvSpPr>
          <p:nvPr>
            <p:ph type="subTitle" idx="1"/>
          </p:nvPr>
        </p:nvSpPr>
        <p:spPr>
          <a:xfrm>
            <a:off x="1443038" y="2570560"/>
            <a:ext cx="7239000" cy="1314450"/>
          </a:xfrm>
        </p:spPr>
        <p:txBody>
          <a:bodyPr/>
          <a:lstStyle>
            <a:lvl1pPr marL="0" indent="0">
              <a:buFont typeface="Wingdings" pitchFamily="2" charset="2"/>
              <a:buNone/>
              <a:defRPr/>
            </a:lvl1pPr>
          </a:lstStyle>
          <a:p>
            <a:pPr lvl="0"/>
            <a:r>
              <a:rPr lang="en-US" noProof="0" smtClean="0"/>
              <a:t>Click to edit Master subtitle style</a:t>
            </a:r>
          </a:p>
        </p:txBody>
      </p:sp>
      <p:sp>
        <p:nvSpPr>
          <p:cNvPr id="8200" name="Rectangle 8"/>
          <p:cNvSpPr>
            <a:spLocks noGrp="1" noChangeArrowheads="1"/>
          </p:cNvSpPr>
          <p:nvPr>
            <p:ph type="dt" sz="half" idx="2"/>
          </p:nvPr>
        </p:nvSpPr>
        <p:spPr/>
        <p:txBody>
          <a:bodyPr/>
          <a:lstStyle>
            <a:lvl1pPr>
              <a:defRPr/>
            </a:lvl1pPr>
          </a:lstStyle>
          <a:p>
            <a:fld id="{02E09DF2-EBDA-4071-BC4A-587B31FC0700}" type="datetimeFigureOut">
              <a:rPr lang="en-US" smtClean="0"/>
              <a:t>5/6/2014</a:t>
            </a:fld>
            <a:endParaRPr lang="en-US"/>
          </a:p>
        </p:txBody>
      </p:sp>
      <p:sp>
        <p:nvSpPr>
          <p:cNvPr id="8201" name="Rectangle 9"/>
          <p:cNvSpPr>
            <a:spLocks noGrp="1" noChangeArrowheads="1"/>
          </p:cNvSpPr>
          <p:nvPr>
            <p:ph type="ftr" sz="quarter" idx="3"/>
          </p:nvPr>
        </p:nvSpPr>
        <p:spPr/>
        <p:txBody>
          <a:bodyPr/>
          <a:lstStyle>
            <a:lvl1pPr>
              <a:defRPr/>
            </a:lvl1pPr>
          </a:lstStyle>
          <a:p>
            <a:endParaRPr lang="en-US"/>
          </a:p>
        </p:txBody>
      </p:sp>
      <p:sp>
        <p:nvSpPr>
          <p:cNvPr id="8202" name="Rectangle 10"/>
          <p:cNvSpPr>
            <a:spLocks noGrp="1" noChangeArrowheads="1"/>
          </p:cNvSpPr>
          <p:nvPr>
            <p:ph type="sldNum" sz="quarter" idx="4"/>
          </p:nvPr>
        </p:nvSpPr>
        <p:spPr/>
        <p:txBody>
          <a:bodyPr/>
          <a:lstStyle>
            <a:lvl1pPr>
              <a:defRPr/>
            </a:lvl1pPr>
          </a:lstStyle>
          <a:p>
            <a:fld id="{647E4A3C-ED17-4682-959A-D56BD8609D03}"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02E09DF2-EBDA-4071-BC4A-587B31FC0700}" type="datetimeFigureOut">
              <a:rPr lang="en-US" smtClean="0"/>
              <a:t>5/6/2014</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47E4A3C-ED17-4682-959A-D56BD8609D03}" type="slidenum">
              <a:rPr lang="en-US" smtClean="0"/>
              <a:t>‹#›</a:t>
            </a:fld>
            <a:endParaRPr lang="en-US"/>
          </a:p>
        </p:txBody>
      </p:sp>
    </p:spTree>
    <p:extLst>
      <p:ext uri="{BB962C8B-B14F-4D97-AF65-F5344CB8AC3E}">
        <p14:creationId xmlns:p14="http://schemas.microsoft.com/office/powerpoint/2010/main" val="35987983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6413" y="226219"/>
            <a:ext cx="1827212" cy="4230291"/>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370013" y="226219"/>
            <a:ext cx="5334000" cy="423029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02E09DF2-EBDA-4071-BC4A-587B31FC0700}" type="datetimeFigureOut">
              <a:rPr lang="en-US" smtClean="0"/>
              <a:t>5/6/2014</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47E4A3C-ED17-4682-959A-D56BD8609D03}" type="slidenum">
              <a:rPr lang="en-US" smtClean="0"/>
              <a:t>‹#›</a:t>
            </a:fld>
            <a:endParaRPr lang="en-US"/>
          </a:p>
        </p:txBody>
      </p:sp>
    </p:spTree>
    <p:extLst>
      <p:ext uri="{BB962C8B-B14F-4D97-AF65-F5344CB8AC3E}">
        <p14:creationId xmlns:p14="http://schemas.microsoft.com/office/powerpoint/2010/main" val="3082375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FFFF00"/>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02E09DF2-EBDA-4071-BC4A-587B31FC0700}" type="datetimeFigureOut">
              <a:rPr lang="en-US" smtClean="0"/>
              <a:t>5/6/2014</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47E4A3C-ED17-4682-959A-D56BD8609D03}" type="slidenum">
              <a:rPr lang="en-US" smtClean="0"/>
              <a:t>‹#›</a:t>
            </a:fld>
            <a:endParaRPr lang="en-US"/>
          </a:p>
        </p:txBody>
      </p:sp>
    </p:spTree>
    <p:extLst>
      <p:ext uri="{BB962C8B-B14F-4D97-AF65-F5344CB8AC3E}">
        <p14:creationId xmlns:p14="http://schemas.microsoft.com/office/powerpoint/2010/main" val="376234815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7"/>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02E09DF2-EBDA-4071-BC4A-587B31FC0700}" type="datetimeFigureOut">
              <a:rPr lang="en-US" smtClean="0"/>
              <a:t>5/6/2014</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47E4A3C-ED17-4682-959A-D56BD8609D03}" type="slidenum">
              <a:rPr lang="en-US" smtClean="0"/>
              <a:t>‹#›</a:t>
            </a:fld>
            <a:endParaRPr lang="en-US"/>
          </a:p>
        </p:txBody>
      </p:sp>
    </p:spTree>
    <p:extLst>
      <p:ext uri="{BB962C8B-B14F-4D97-AF65-F5344CB8AC3E}">
        <p14:creationId xmlns:p14="http://schemas.microsoft.com/office/powerpoint/2010/main" val="23471229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370013" y="1370410"/>
            <a:ext cx="3579812" cy="3086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02225" y="1370410"/>
            <a:ext cx="3581400" cy="3086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fld id="{02E09DF2-EBDA-4071-BC4A-587B31FC0700}" type="datetimeFigureOut">
              <a:rPr lang="en-US" smtClean="0"/>
              <a:t>5/6/2014</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647E4A3C-ED17-4682-959A-D56BD8609D03}" type="slidenum">
              <a:rPr lang="en-US" smtClean="0"/>
              <a:t>‹#›</a:t>
            </a:fld>
            <a:endParaRPr lang="en-US"/>
          </a:p>
        </p:txBody>
      </p:sp>
    </p:spTree>
    <p:extLst>
      <p:ext uri="{BB962C8B-B14F-4D97-AF65-F5344CB8AC3E}">
        <p14:creationId xmlns:p14="http://schemas.microsoft.com/office/powerpoint/2010/main" val="4135073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7"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7"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fld id="{02E09DF2-EBDA-4071-BC4A-587B31FC0700}" type="datetimeFigureOut">
              <a:rPr lang="en-US" smtClean="0"/>
              <a:t>5/6/2014</a:t>
            </a:fld>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647E4A3C-ED17-4682-959A-D56BD8609D03}" type="slidenum">
              <a:rPr lang="en-US" smtClean="0"/>
              <a:t>‹#›</a:t>
            </a:fld>
            <a:endParaRPr lang="en-US"/>
          </a:p>
        </p:txBody>
      </p:sp>
    </p:spTree>
    <p:extLst>
      <p:ext uri="{BB962C8B-B14F-4D97-AF65-F5344CB8AC3E}">
        <p14:creationId xmlns:p14="http://schemas.microsoft.com/office/powerpoint/2010/main" val="11954892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fld id="{02E09DF2-EBDA-4071-BC4A-587B31FC0700}" type="datetimeFigureOut">
              <a:rPr lang="en-US" smtClean="0"/>
              <a:t>5/6/2014</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647E4A3C-ED17-4682-959A-D56BD8609D03}" type="slidenum">
              <a:rPr lang="en-US" smtClean="0"/>
              <a:t>‹#›</a:t>
            </a:fld>
            <a:endParaRPr lang="en-US"/>
          </a:p>
        </p:txBody>
      </p:sp>
    </p:spTree>
    <p:extLst>
      <p:ext uri="{BB962C8B-B14F-4D97-AF65-F5344CB8AC3E}">
        <p14:creationId xmlns:p14="http://schemas.microsoft.com/office/powerpoint/2010/main" val="1696710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02E09DF2-EBDA-4071-BC4A-587B31FC0700}" type="datetimeFigureOut">
              <a:rPr lang="en-US" smtClean="0"/>
              <a:t>5/6/2014</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647E4A3C-ED17-4682-959A-D56BD8609D03}" type="slidenum">
              <a:rPr lang="en-US" smtClean="0"/>
              <a:t>‹#›</a:t>
            </a:fld>
            <a:endParaRPr lang="en-US"/>
          </a:p>
        </p:txBody>
      </p:sp>
    </p:spTree>
    <p:extLst>
      <p:ext uri="{BB962C8B-B14F-4D97-AF65-F5344CB8AC3E}">
        <p14:creationId xmlns:p14="http://schemas.microsoft.com/office/powerpoint/2010/main" val="37500590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8"/>
            <a:ext cx="3008313" cy="871538"/>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02E09DF2-EBDA-4071-BC4A-587B31FC0700}" type="datetimeFigureOut">
              <a:rPr lang="en-US" smtClean="0"/>
              <a:t>5/6/2014</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647E4A3C-ED17-4682-959A-D56BD8609D03}" type="slidenum">
              <a:rPr lang="en-US" smtClean="0"/>
              <a:t>‹#›</a:t>
            </a:fld>
            <a:endParaRPr lang="en-US"/>
          </a:p>
        </p:txBody>
      </p:sp>
    </p:spTree>
    <p:extLst>
      <p:ext uri="{BB962C8B-B14F-4D97-AF65-F5344CB8AC3E}">
        <p14:creationId xmlns:p14="http://schemas.microsoft.com/office/powerpoint/2010/main" val="24901469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4025504"/>
            <a:ext cx="5486400" cy="60364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02E09DF2-EBDA-4071-BC4A-587B31FC0700}" type="datetimeFigureOut">
              <a:rPr lang="en-US" smtClean="0"/>
              <a:t>5/6/2014</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647E4A3C-ED17-4682-959A-D56BD8609D03}" type="slidenum">
              <a:rPr lang="en-US" smtClean="0"/>
              <a:t>‹#›</a:t>
            </a:fld>
            <a:endParaRPr lang="en-US"/>
          </a:p>
        </p:txBody>
      </p:sp>
    </p:spTree>
    <p:extLst>
      <p:ext uri="{BB962C8B-B14F-4D97-AF65-F5344CB8AC3E}">
        <p14:creationId xmlns:p14="http://schemas.microsoft.com/office/powerpoint/2010/main" val="13972382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170" name="Group 2"/>
          <p:cNvGrpSpPr>
            <a:grpSpLocks/>
          </p:cNvGrpSpPr>
          <p:nvPr/>
        </p:nvGrpSpPr>
        <p:grpSpPr bwMode="auto">
          <a:xfrm>
            <a:off x="-3238500" y="0"/>
            <a:ext cx="11925300" cy="2857500"/>
            <a:chOff x="-2040" y="0"/>
            <a:chExt cx="7512" cy="2400"/>
          </a:xfrm>
        </p:grpSpPr>
        <p:sp>
          <p:nvSpPr>
            <p:cNvPr id="7171" name="AutoShape 3"/>
            <p:cNvSpPr>
              <a:spLocks noChangeArrowheads="1"/>
            </p:cNvSpPr>
            <p:nvPr/>
          </p:nvSpPr>
          <p:spPr bwMode="auto">
            <a:xfrm>
              <a:off x="-2040" y="432"/>
              <a:ext cx="2592" cy="1968"/>
            </a:xfrm>
            <a:custGeom>
              <a:avLst/>
              <a:gdLst>
                <a:gd name="G0" fmla="+- 18296 0 0"/>
                <a:gd name="G1" fmla="+- -30880 0 0"/>
                <a:gd name="G2" fmla="+- 31512 0 0"/>
                <a:gd name="T0" fmla="*/ 32000 32000  1"/>
                <a:gd name="T1" fmla="*/ G0 G0  1"/>
                <a:gd name="T2" fmla="+- 0 T0 T1"/>
                <a:gd name="T3" fmla="sqrt T2"/>
                <a:gd name="G3" fmla="*/ 32000 T3 32000"/>
                <a:gd name="T4" fmla="*/ 32000 32000  1"/>
                <a:gd name="T5" fmla="*/ G1 G1  1"/>
                <a:gd name="T6" fmla="+- 0 T4 T5"/>
                <a:gd name="T7" fmla="sqrt T6"/>
                <a:gd name="G4" fmla="*/ 32000 T7 32000"/>
                <a:gd name="T8" fmla="*/ 32000 32000  1"/>
                <a:gd name="T9" fmla="*/ G2 G2  1"/>
                <a:gd name="T10" fmla="+- 0 T8 T9"/>
                <a:gd name="T11" fmla="sqrt T10"/>
                <a:gd name="G5" fmla="*/ 32000 T11 32000"/>
                <a:gd name="G6" fmla="+- 0 0 G3"/>
                <a:gd name="G7" fmla="+- 0 0 G4"/>
                <a:gd name="G8" fmla="+- 0 0 G5"/>
                <a:gd name="G9" fmla="+- 0 G4 G0"/>
                <a:gd name="G10" fmla="?: G9 G4 G0"/>
                <a:gd name="G11" fmla="?: G9 G1 G6"/>
                <a:gd name="G12" fmla="+- 0 G5 G0"/>
                <a:gd name="G13" fmla="?: G12 G5 G0"/>
                <a:gd name="G14" fmla="?: G12 G2 G3"/>
                <a:gd name="G15" fmla="+- G11 0 1"/>
                <a:gd name="G16" fmla="+- G14 1 0"/>
                <a:gd name="G17" fmla="+- 0 G14 G3"/>
                <a:gd name="G18" fmla="?: G17 G8 G13"/>
                <a:gd name="G19" fmla="?: G17 G0 G13"/>
                <a:gd name="G20" fmla="?: G17 G3 G16"/>
                <a:gd name="G21" fmla="+- 0 G6 G11"/>
                <a:gd name="G22" fmla="?: G21 G7 G10"/>
                <a:gd name="G23" fmla="?: G21 G0 G10"/>
                <a:gd name="G24" fmla="?: G21 G6 G15"/>
                <a:gd name="G25" fmla="min G10 G13"/>
                <a:gd name="G26" fmla="max G8 G7"/>
                <a:gd name="G27" fmla="max G26 G0"/>
                <a:gd name="T12" fmla="+- 0 18296 -32000"/>
                <a:gd name="T13" fmla="*/ T12 w 64000"/>
                <a:gd name="T14" fmla="+- 0 -26254 -32000"/>
                <a:gd name="T15" fmla="*/ -26254 h 64000"/>
                <a:gd name="T16" fmla="+- 0 32000 -32000"/>
                <a:gd name="T17" fmla="*/ T16 w 64000"/>
                <a:gd name="T18" fmla="+- 0 0 -32000"/>
                <a:gd name="T19" fmla="*/ 0 h 64000"/>
                <a:gd name="T20" fmla="+- 0 18296 -32000"/>
                <a:gd name="T21" fmla="*/ T20 w 64000"/>
                <a:gd name="T22" fmla="+- 0 26253 -32000"/>
                <a:gd name="T23" fmla="*/ 26253 h 64000"/>
                <a:gd name="T24" fmla="+- 0 18296 -32000"/>
                <a:gd name="T25" fmla="*/ T24 w 64000"/>
                <a:gd name="T26" fmla="+- 0 26253 -32000"/>
                <a:gd name="T27" fmla="*/ 26253 h 64000"/>
                <a:gd name="T28" fmla="+- 0 18295 -32000"/>
                <a:gd name="T29" fmla="*/ T28 w 64000"/>
                <a:gd name="T30" fmla="+- 0 26253 -32000"/>
                <a:gd name="T31" fmla="*/ 26253 h 64000"/>
                <a:gd name="T32" fmla="+- 0 18296 -32000"/>
                <a:gd name="T33" fmla="*/ T32 w 64000"/>
                <a:gd name="T34" fmla="+- 0 26254 -32000"/>
                <a:gd name="T35" fmla="*/ 26254 h 64000"/>
                <a:gd name="T36" fmla="+- 0 18296 -32000"/>
                <a:gd name="T37" fmla="*/ T36 w 64000"/>
                <a:gd name="T38" fmla="+- 0 -26254 -32000"/>
                <a:gd name="T39" fmla="*/ -26254 h 64000"/>
                <a:gd name="T40" fmla="+- 0 18295 -32000"/>
                <a:gd name="T41" fmla="*/ T40 w 64000"/>
                <a:gd name="T42" fmla="+- 0 -26254 -32000"/>
                <a:gd name="T43" fmla="*/ -26254 h 64000"/>
                <a:gd name="T44" fmla="+- 0 18296 -32000"/>
                <a:gd name="T45" fmla="*/ T44 w 64000"/>
                <a:gd name="T46" fmla="+- 0 -26254 -32000"/>
                <a:gd name="T47" fmla="*/ -26254 h 64000"/>
                <a:gd name="T48" fmla="+- 0 G27 -32000"/>
                <a:gd name="T49" fmla="*/ T48 w 64000"/>
                <a:gd name="T50" fmla="+- 0 G11 -32000"/>
                <a:gd name="T51" fmla="*/ G11 h 64000"/>
                <a:gd name="T52" fmla="+- 0 G25 -32000"/>
                <a:gd name="T53" fmla="*/ T52 w 64000"/>
                <a:gd name="T54" fmla="+- 0 G14 -32000"/>
                <a:gd name="T55" fmla="*/ G14 h 64000"/>
              </a:gdLst>
              <a:ahLst/>
              <a:cxnLst>
                <a:cxn ang="0">
                  <a:pos x="T13" y="T15"/>
                </a:cxn>
                <a:cxn ang="0">
                  <a:pos x="T17" y="T19"/>
                </a:cxn>
                <a:cxn ang="0">
                  <a:pos x="T21" y="T23"/>
                </a:cxn>
                <a:cxn ang="0">
                  <a:pos x="T25" y="T27"/>
                </a:cxn>
                <a:cxn ang="0">
                  <a:pos x="T29" y="T31"/>
                </a:cxn>
                <a:cxn ang="0">
                  <a:pos x="T33" y="T35"/>
                </a:cxn>
                <a:cxn ang="0">
                  <a:pos x="T37" y="T39"/>
                </a:cxn>
                <a:cxn ang="0">
                  <a:pos x="T41" y="T43"/>
                </a:cxn>
                <a:cxn ang="0">
                  <a:pos x="T45" y="T47"/>
                </a:cxn>
              </a:cxnLst>
              <a:rect l="T49" t="T51" r="T53" b="T55"/>
              <a:pathLst>
                <a:path w="64000" h="64000">
                  <a:moveTo>
                    <a:pt x="50296" y="5746"/>
                  </a:moveTo>
                  <a:cubicBezTo>
                    <a:pt x="58882" y="11730"/>
                    <a:pt x="64000" y="21534"/>
                    <a:pt x="64000" y="32000"/>
                  </a:cubicBezTo>
                  <a:cubicBezTo>
                    <a:pt x="64000" y="42465"/>
                    <a:pt x="58882" y="52269"/>
                    <a:pt x="50296" y="58253"/>
                  </a:cubicBezTo>
                  <a:cubicBezTo>
                    <a:pt x="50296" y="58253"/>
                    <a:pt x="50296" y="58253"/>
                    <a:pt x="50295" y="58253"/>
                  </a:cubicBezTo>
                  <a:lnTo>
                    <a:pt x="50296" y="58254"/>
                  </a:lnTo>
                  <a:lnTo>
                    <a:pt x="50296" y="5746"/>
                  </a:lnTo>
                  <a:lnTo>
                    <a:pt x="50295" y="5746"/>
                  </a:lnTo>
                  <a:cubicBezTo>
                    <a:pt x="50296" y="5746"/>
                    <a:pt x="50296" y="5746"/>
                    <a:pt x="50296" y="5746"/>
                  </a:cubicBezTo>
                  <a:close/>
                </a:path>
              </a:pathLst>
            </a:cu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z="2400">
                <a:latin typeface="Times New Roman" pitchFamily="18" charset="0"/>
              </a:endParaRPr>
            </a:p>
          </p:txBody>
        </p:sp>
        <p:sp>
          <p:nvSpPr>
            <p:cNvPr id="7172" name="AutoShape 4"/>
            <p:cNvSpPr>
              <a:spLocks noChangeArrowheads="1"/>
            </p:cNvSpPr>
            <p:nvPr/>
          </p:nvSpPr>
          <p:spPr bwMode="auto">
            <a:xfrm>
              <a:off x="-1528" y="0"/>
              <a:ext cx="1949" cy="1987"/>
            </a:xfrm>
            <a:custGeom>
              <a:avLst/>
              <a:gdLst>
                <a:gd name="G0" fmla="+- 18077 0 0"/>
                <a:gd name="G1" fmla="+- -30880 0 0"/>
                <a:gd name="G2" fmla="+- 32000 0 0"/>
                <a:gd name="T0" fmla="*/ 32000 32000  1"/>
                <a:gd name="T1" fmla="*/ G0 G0  1"/>
                <a:gd name="T2" fmla="+- 0 T0 T1"/>
                <a:gd name="T3" fmla="sqrt T2"/>
                <a:gd name="G3" fmla="*/ 32000 T3 32000"/>
                <a:gd name="T4" fmla="*/ 32000 32000  1"/>
                <a:gd name="T5" fmla="*/ G1 G1  1"/>
                <a:gd name="T6" fmla="+- 0 T4 T5"/>
                <a:gd name="T7" fmla="sqrt T6"/>
                <a:gd name="G4" fmla="*/ 32000 T7 32000"/>
                <a:gd name="T8" fmla="*/ 32000 32000  1"/>
                <a:gd name="T9" fmla="*/ G2 G2  1"/>
                <a:gd name="T10" fmla="+- 0 T8 T9"/>
                <a:gd name="T11" fmla="sqrt T10"/>
                <a:gd name="G5" fmla="*/ 32000 T11 32000"/>
                <a:gd name="G6" fmla="+- 0 0 G3"/>
                <a:gd name="G7" fmla="+- 0 0 G4"/>
                <a:gd name="G8" fmla="+- 0 0 G5"/>
                <a:gd name="G9" fmla="+- 0 G4 G0"/>
                <a:gd name="G10" fmla="?: G9 G4 G0"/>
                <a:gd name="G11" fmla="?: G9 G1 G6"/>
                <a:gd name="G12" fmla="+- 0 G5 G0"/>
                <a:gd name="G13" fmla="?: G12 G5 G0"/>
                <a:gd name="G14" fmla="?: G12 G2 G3"/>
                <a:gd name="G15" fmla="+- G11 0 1"/>
                <a:gd name="G16" fmla="+- G14 1 0"/>
                <a:gd name="G17" fmla="+- 0 G14 G3"/>
                <a:gd name="G18" fmla="?: G17 G8 G13"/>
                <a:gd name="G19" fmla="?: G17 G0 G13"/>
                <a:gd name="G20" fmla="?: G17 G3 G16"/>
                <a:gd name="G21" fmla="+- 0 G6 G11"/>
                <a:gd name="G22" fmla="?: G21 G7 G10"/>
                <a:gd name="G23" fmla="?: G21 G0 G10"/>
                <a:gd name="G24" fmla="?: G21 G6 G15"/>
                <a:gd name="G25" fmla="min G10 G13"/>
                <a:gd name="G26" fmla="max G8 G7"/>
                <a:gd name="G27" fmla="max G26 G0"/>
                <a:gd name="T12" fmla="+- 0 18077 -32000"/>
                <a:gd name="T13" fmla="*/ T12 w 64000"/>
                <a:gd name="T14" fmla="+- 0 -26405 -32000"/>
                <a:gd name="T15" fmla="*/ -26405 h 64000"/>
                <a:gd name="T16" fmla="+- 0 32000 -32000"/>
                <a:gd name="T17" fmla="*/ T16 w 64000"/>
                <a:gd name="T18" fmla="+- 0 0 -32000"/>
                <a:gd name="T19" fmla="*/ 0 h 64000"/>
                <a:gd name="T20" fmla="+- 0 18077 -32000"/>
                <a:gd name="T21" fmla="*/ T20 w 64000"/>
                <a:gd name="T22" fmla="+- 0 26404 -32000"/>
                <a:gd name="T23" fmla="*/ 26404 h 64000"/>
                <a:gd name="T24" fmla="+- 0 18077 -32000"/>
                <a:gd name="T25" fmla="*/ T24 w 64000"/>
                <a:gd name="T26" fmla="+- 0 26404 -32000"/>
                <a:gd name="T27" fmla="*/ 26404 h 64000"/>
                <a:gd name="T28" fmla="+- 0 18076 -32000"/>
                <a:gd name="T29" fmla="*/ T28 w 64000"/>
                <a:gd name="T30" fmla="+- 0 26404 -32000"/>
                <a:gd name="T31" fmla="*/ 26404 h 64000"/>
                <a:gd name="T32" fmla="+- 0 18077 -32000"/>
                <a:gd name="T33" fmla="*/ T32 w 64000"/>
                <a:gd name="T34" fmla="+- 0 26405 -32000"/>
                <a:gd name="T35" fmla="*/ 26405 h 64000"/>
                <a:gd name="T36" fmla="+- 0 18077 -32000"/>
                <a:gd name="T37" fmla="*/ T36 w 64000"/>
                <a:gd name="T38" fmla="+- 0 -26405 -32000"/>
                <a:gd name="T39" fmla="*/ -26405 h 64000"/>
                <a:gd name="T40" fmla="+- 0 18076 -32000"/>
                <a:gd name="T41" fmla="*/ T40 w 64000"/>
                <a:gd name="T42" fmla="+- 0 -26405 -32000"/>
                <a:gd name="T43" fmla="*/ -26405 h 64000"/>
                <a:gd name="T44" fmla="+- 0 18077 -32000"/>
                <a:gd name="T45" fmla="*/ T44 w 64000"/>
                <a:gd name="T46" fmla="+- 0 -26405 -32000"/>
                <a:gd name="T47" fmla="*/ -26405 h 64000"/>
                <a:gd name="T48" fmla="+- 0 G27 -32000"/>
                <a:gd name="T49" fmla="*/ T48 w 64000"/>
                <a:gd name="T50" fmla="+- 0 G11 -32000"/>
                <a:gd name="T51" fmla="*/ G11 h 64000"/>
                <a:gd name="T52" fmla="+- 0 G25 -32000"/>
                <a:gd name="T53" fmla="*/ T52 w 64000"/>
                <a:gd name="T54" fmla="+- 0 G14 -32000"/>
                <a:gd name="T55" fmla="*/ G14 h 64000"/>
              </a:gdLst>
              <a:ahLst/>
              <a:cxnLst>
                <a:cxn ang="0">
                  <a:pos x="T13" y="T15"/>
                </a:cxn>
                <a:cxn ang="0">
                  <a:pos x="T17" y="T19"/>
                </a:cxn>
                <a:cxn ang="0">
                  <a:pos x="T21" y="T23"/>
                </a:cxn>
                <a:cxn ang="0">
                  <a:pos x="T25" y="T27"/>
                </a:cxn>
                <a:cxn ang="0">
                  <a:pos x="T29" y="T31"/>
                </a:cxn>
                <a:cxn ang="0">
                  <a:pos x="T33" y="T35"/>
                </a:cxn>
                <a:cxn ang="0">
                  <a:pos x="T37" y="T39"/>
                </a:cxn>
                <a:cxn ang="0">
                  <a:pos x="T41" y="T43"/>
                </a:cxn>
                <a:cxn ang="0">
                  <a:pos x="T45" y="T47"/>
                </a:cxn>
              </a:cxnLst>
              <a:rect l="T49" t="T51" r="T53" b="T55"/>
              <a:pathLst>
                <a:path w="64000" h="64000">
                  <a:moveTo>
                    <a:pt x="50077" y="5595"/>
                  </a:moveTo>
                  <a:cubicBezTo>
                    <a:pt x="58790" y="11560"/>
                    <a:pt x="64000" y="21440"/>
                    <a:pt x="64000" y="32000"/>
                  </a:cubicBezTo>
                  <a:cubicBezTo>
                    <a:pt x="64000" y="42559"/>
                    <a:pt x="58790" y="52439"/>
                    <a:pt x="50077" y="58404"/>
                  </a:cubicBezTo>
                  <a:cubicBezTo>
                    <a:pt x="50077" y="58404"/>
                    <a:pt x="50077" y="58404"/>
                    <a:pt x="50076" y="58404"/>
                  </a:cubicBezTo>
                  <a:lnTo>
                    <a:pt x="50077" y="58405"/>
                  </a:lnTo>
                  <a:lnTo>
                    <a:pt x="50077" y="5595"/>
                  </a:lnTo>
                  <a:lnTo>
                    <a:pt x="50076" y="5595"/>
                  </a:lnTo>
                  <a:cubicBezTo>
                    <a:pt x="50077" y="5595"/>
                    <a:pt x="50077" y="5595"/>
                    <a:pt x="50077" y="5595"/>
                  </a:cubicBezTo>
                  <a:close/>
                </a:path>
              </a:pathLst>
            </a:cu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atin typeface="Arial" charset="0"/>
              </a:endParaRPr>
            </a:p>
          </p:txBody>
        </p:sp>
        <p:sp>
          <p:nvSpPr>
            <p:cNvPr id="7173" name="Line 5"/>
            <p:cNvSpPr>
              <a:spLocks noChangeShapeType="1"/>
            </p:cNvSpPr>
            <p:nvPr/>
          </p:nvSpPr>
          <p:spPr bwMode="auto">
            <a:xfrm>
              <a:off x="864" y="960"/>
              <a:ext cx="460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7174" name="Rectangle 6"/>
          <p:cNvSpPr>
            <a:spLocks noGrp="1" noChangeArrowheads="1"/>
          </p:cNvSpPr>
          <p:nvPr>
            <p:ph type="title"/>
          </p:nvPr>
        </p:nvSpPr>
        <p:spPr bwMode="auto">
          <a:xfrm>
            <a:off x="1370013" y="226219"/>
            <a:ext cx="7313612" cy="857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n-US" dirty="0" smtClean="0"/>
              <a:t>Click to edit Master title style</a:t>
            </a:r>
          </a:p>
        </p:txBody>
      </p:sp>
      <p:sp>
        <p:nvSpPr>
          <p:cNvPr id="7175" name="Rectangle 7"/>
          <p:cNvSpPr>
            <a:spLocks noGrp="1" noChangeArrowheads="1"/>
          </p:cNvSpPr>
          <p:nvPr>
            <p:ph type="body" idx="1"/>
          </p:nvPr>
        </p:nvSpPr>
        <p:spPr bwMode="auto">
          <a:xfrm>
            <a:off x="1370013" y="1370410"/>
            <a:ext cx="7313612" cy="3086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7176" name="Rectangle 8"/>
          <p:cNvSpPr>
            <a:spLocks noGrp="1" noChangeArrowheads="1"/>
          </p:cNvSpPr>
          <p:nvPr>
            <p:ph type="dt" sz="half" idx="2"/>
          </p:nvPr>
        </p:nvSpPr>
        <p:spPr bwMode="auto">
          <a:xfrm>
            <a:off x="457200" y="4686300"/>
            <a:ext cx="21336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vl1pPr>
          </a:lstStyle>
          <a:p>
            <a:fld id="{02E09DF2-EBDA-4071-BC4A-587B31FC0700}" type="datetimeFigureOut">
              <a:rPr lang="en-US" smtClean="0"/>
              <a:t>5/6/2014</a:t>
            </a:fld>
            <a:endParaRPr lang="en-US"/>
          </a:p>
        </p:txBody>
      </p:sp>
      <p:sp>
        <p:nvSpPr>
          <p:cNvPr id="7177" name="Rectangle 9"/>
          <p:cNvSpPr>
            <a:spLocks noGrp="1" noChangeArrowheads="1"/>
          </p:cNvSpPr>
          <p:nvPr>
            <p:ph type="ftr" sz="quarter" idx="3"/>
          </p:nvPr>
        </p:nvSpPr>
        <p:spPr bwMode="auto">
          <a:xfrm>
            <a:off x="3124200" y="4686300"/>
            <a:ext cx="28956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eaLnBrk="1" hangingPunct="1">
              <a:defRPr sz="1200"/>
            </a:lvl1pPr>
          </a:lstStyle>
          <a:p>
            <a:endParaRPr lang="en-US"/>
          </a:p>
        </p:txBody>
      </p:sp>
      <p:sp>
        <p:nvSpPr>
          <p:cNvPr id="7178" name="Rectangle 10"/>
          <p:cNvSpPr>
            <a:spLocks noGrp="1" noChangeArrowheads="1"/>
          </p:cNvSpPr>
          <p:nvPr>
            <p:ph type="sldNum" sz="quarter" idx="4"/>
          </p:nvPr>
        </p:nvSpPr>
        <p:spPr bwMode="auto">
          <a:xfrm>
            <a:off x="6553200" y="4686300"/>
            <a:ext cx="21336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fld id="{647E4A3C-ED17-4682-959A-D56BD8609D03}"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lvl1pPr algn="l" rtl="0" eaLnBrk="1" fontAlgn="base" hangingPunct="1">
        <a:spcBef>
          <a:spcPct val="0"/>
        </a:spcBef>
        <a:spcAft>
          <a:spcPct val="0"/>
        </a:spcAft>
        <a:defRPr sz="3600">
          <a:solidFill>
            <a:srgbClr val="FFFF00"/>
          </a:solidFill>
          <a:latin typeface="+mj-lt"/>
          <a:ea typeface="+mj-ea"/>
          <a:cs typeface="+mj-cs"/>
        </a:defRPr>
      </a:lvl1pPr>
      <a:lvl2pPr algn="l" rtl="0" eaLnBrk="1" fontAlgn="base" hangingPunct="1">
        <a:spcBef>
          <a:spcPct val="0"/>
        </a:spcBef>
        <a:spcAft>
          <a:spcPct val="0"/>
        </a:spcAft>
        <a:defRPr sz="3600">
          <a:solidFill>
            <a:schemeClr val="tx2"/>
          </a:solidFill>
          <a:latin typeface="Arial" charset="0"/>
        </a:defRPr>
      </a:lvl2pPr>
      <a:lvl3pPr algn="l" rtl="0" eaLnBrk="1" fontAlgn="base" hangingPunct="1">
        <a:spcBef>
          <a:spcPct val="0"/>
        </a:spcBef>
        <a:spcAft>
          <a:spcPct val="0"/>
        </a:spcAft>
        <a:defRPr sz="3600">
          <a:solidFill>
            <a:schemeClr val="tx2"/>
          </a:solidFill>
          <a:latin typeface="Arial" charset="0"/>
        </a:defRPr>
      </a:lvl3pPr>
      <a:lvl4pPr algn="l" rtl="0" eaLnBrk="1" fontAlgn="base" hangingPunct="1">
        <a:spcBef>
          <a:spcPct val="0"/>
        </a:spcBef>
        <a:spcAft>
          <a:spcPct val="0"/>
        </a:spcAft>
        <a:defRPr sz="3600">
          <a:solidFill>
            <a:schemeClr val="tx2"/>
          </a:solidFill>
          <a:latin typeface="Arial" charset="0"/>
        </a:defRPr>
      </a:lvl4pPr>
      <a:lvl5pPr algn="l" rtl="0" eaLnBrk="1" fontAlgn="base" hangingPunct="1">
        <a:spcBef>
          <a:spcPct val="0"/>
        </a:spcBef>
        <a:spcAft>
          <a:spcPct val="0"/>
        </a:spcAft>
        <a:defRPr sz="3600">
          <a:solidFill>
            <a:schemeClr val="tx2"/>
          </a:solidFill>
          <a:latin typeface="Arial" charset="0"/>
        </a:defRPr>
      </a:lvl5pPr>
      <a:lvl6pPr marL="457200" algn="l" rtl="0" eaLnBrk="1" fontAlgn="base" hangingPunct="1">
        <a:spcBef>
          <a:spcPct val="0"/>
        </a:spcBef>
        <a:spcAft>
          <a:spcPct val="0"/>
        </a:spcAft>
        <a:defRPr sz="3600">
          <a:solidFill>
            <a:schemeClr val="tx2"/>
          </a:solidFill>
          <a:latin typeface="Arial" charset="0"/>
        </a:defRPr>
      </a:lvl6pPr>
      <a:lvl7pPr marL="914400" algn="l" rtl="0" eaLnBrk="1" fontAlgn="base" hangingPunct="1">
        <a:spcBef>
          <a:spcPct val="0"/>
        </a:spcBef>
        <a:spcAft>
          <a:spcPct val="0"/>
        </a:spcAft>
        <a:defRPr sz="3600">
          <a:solidFill>
            <a:schemeClr val="tx2"/>
          </a:solidFill>
          <a:latin typeface="Arial" charset="0"/>
        </a:defRPr>
      </a:lvl7pPr>
      <a:lvl8pPr marL="1371600" algn="l" rtl="0" eaLnBrk="1" fontAlgn="base" hangingPunct="1">
        <a:spcBef>
          <a:spcPct val="0"/>
        </a:spcBef>
        <a:spcAft>
          <a:spcPct val="0"/>
        </a:spcAft>
        <a:defRPr sz="3600">
          <a:solidFill>
            <a:schemeClr val="tx2"/>
          </a:solidFill>
          <a:latin typeface="Arial" charset="0"/>
        </a:defRPr>
      </a:lvl8pPr>
      <a:lvl9pPr marL="1828800" algn="l" rtl="0" eaLnBrk="1" fontAlgn="base" hangingPunct="1">
        <a:spcBef>
          <a:spcPct val="0"/>
        </a:spcBef>
        <a:spcAft>
          <a:spcPct val="0"/>
        </a:spcAft>
        <a:defRPr sz="3600">
          <a:solidFill>
            <a:schemeClr val="tx2"/>
          </a:solidFill>
          <a:latin typeface="Arial" charset="0"/>
        </a:defRPr>
      </a:lvl9pPr>
    </p:titleStyle>
    <p:bodyStyle>
      <a:lvl1pPr marL="342900" indent="-342900" algn="l" rtl="0" eaLnBrk="1" fontAlgn="base" hangingPunct="1">
        <a:spcBef>
          <a:spcPct val="20000"/>
        </a:spcBef>
        <a:spcAft>
          <a:spcPct val="0"/>
        </a:spcAft>
        <a:buClr>
          <a:schemeClr val="tx2"/>
        </a:buClr>
        <a:buSzPct val="70000"/>
        <a:buFont typeface="Wingdings" pitchFamily="2" charset="2"/>
        <a:buChar char="¡"/>
        <a:defRPr sz="24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2"/>
        </a:buClr>
        <a:buSzPct val="70000"/>
        <a:buFont typeface="Wingdings" pitchFamily="2" charset="2"/>
        <a:buChar char="l"/>
        <a:defRPr sz="2400">
          <a:solidFill>
            <a:schemeClr val="tx1"/>
          </a:solidFill>
          <a:latin typeface="+mn-lt"/>
        </a:defRPr>
      </a:lvl2pPr>
      <a:lvl3pPr marL="1143000" indent="-228600" algn="l" rtl="0" eaLnBrk="1" fontAlgn="base" hangingPunct="1">
        <a:spcBef>
          <a:spcPct val="20000"/>
        </a:spcBef>
        <a:spcAft>
          <a:spcPct val="0"/>
        </a:spcAft>
        <a:buClr>
          <a:schemeClr val="tx2"/>
        </a:buClr>
        <a:buSzPct val="65000"/>
        <a:buFont typeface="Wingdings" pitchFamily="2" charset="2"/>
        <a:buChar char="¡"/>
        <a:defRPr sz="2400">
          <a:solidFill>
            <a:schemeClr val="tx1"/>
          </a:solidFill>
          <a:latin typeface="+mn-lt"/>
        </a:defRPr>
      </a:lvl3pPr>
      <a:lvl4pPr marL="1600200" indent="-228600" algn="l" rtl="0" eaLnBrk="1" fontAlgn="base" hangingPunct="1">
        <a:spcBef>
          <a:spcPct val="20000"/>
        </a:spcBef>
        <a:spcAft>
          <a:spcPct val="0"/>
        </a:spcAft>
        <a:buClr>
          <a:schemeClr val="accent2"/>
        </a:buClr>
        <a:buSzPct val="70000"/>
        <a:buFont typeface="Wingdings" pitchFamily="2" charset="2"/>
        <a:buChar char="l"/>
        <a:defRPr sz="2400">
          <a:solidFill>
            <a:schemeClr val="tx1"/>
          </a:solidFill>
          <a:latin typeface="+mn-lt"/>
        </a:defRPr>
      </a:lvl4pPr>
      <a:lvl5pPr marL="2057400" indent="-228600" algn="l" rtl="0" eaLnBrk="1" fontAlgn="base" hangingPunct="1">
        <a:spcBef>
          <a:spcPct val="20000"/>
        </a:spcBef>
        <a:spcAft>
          <a:spcPct val="0"/>
        </a:spcAft>
        <a:buClr>
          <a:schemeClr val="tx2"/>
        </a:buClr>
        <a:buSzPct val="60000"/>
        <a:buFont typeface="Wingdings" pitchFamily="2" charset="2"/>
        <a:buChar char="¡"/>
        <a:defRPr sz="2400">
          <a:solidFill>
            <a:schemeClr val="tx1"/>
          </a:solidFill>
          <a:latin typeface="+mn-lt"/>
        </a:defRPr>
      </a:lvl5pPr>
      <a:lvl6pPr marL="2514600" indent="-228600" algn="l" rtl="0" eaLnBrk="1" fontAlgn="base" hangingPunct="1">
        <a:spcBef>
          <a:spcPct val="20000"/>
        </a:spcBef>
        <a:spcAft>
          <a:spcPct val="0"/>
        </a:spcAft>
        <a:buClr>
          <a:schemeClr val="tx2"/>
        </a:buClr>
        <a:buSzPct val="60000"/>
        <a:buFont typeface="Wingdings" pitchFamily="2" charset="2"/>
        <a:buChar char="¡"/>
        <a:defRPr sz="1900">
          <a:solidFill>
            <a:schemeClr val="tx1"/>
          </a:solidFill>
          <a:latin typeface="+mn-lt"/>
        </a:defRPr>
      </a:lvl6pPr>
      <a:lvl7pPr marL="2971800" indent="-228600" algn="l" rtl="0" eaLnBrk="1" fontAlgn="base" hangingPunct="1">
        <a:spcBef>
          <a:spcPct val="20000"/>
        </a:spcBef>
        <a:spcAft>
          <a:spcPct val="0"/>
        </a:spcAft>
        <a:buClr>
          <a:schemeClr val="tx2"/>
        </a:buClr>
        <a:buSzPct val="60000"/>
        <a:buFont typeface="Wingdings" pitchFamily="2" charset="2"/>
        <a:buChar char="¡"/>
        <a:defRPr sz="1900">
          <a:solidFill>
            <a:schemeClr val="tx1"/>
          </a:solidFill>
          <a:latin typeface="+mn-lt"/>
        </a:defRPr>
      </a:lvl7pPr>
      <a:lvl8pPr marL="3429000" indent="-228600" algn="l" rtl="0" eaLnBrk="1" fontAlgn="base" hangingPunct="1">
        <a:spcBef>
          <a:spcPct val="20000"/>
        </a:spcBef>
        <a:spcAft>
          <a:spcPct val="0"/>
        </a:spcAft>
        <a:buClr>
          <a:schemeClr val="tx2"/>
        </a:buClr>
        <a:buSzPct val="60000"/>
        <a:buFont typeface="Wingdings" pitchFamily="2" charset="2"/>
        <a:buChar char="¡"/>
        <a:defRPr sz="1900">
          <a:solidFill>
            <a:schemeClr val="tx1"/>
          </a:solidFill>
          <a:latin typeface="+mn-lt"/>
        </a:defRPr>
      </a:lvl8pPr>
      <a:lvl9pPr marL="3886200" indent="-228600" algn="l" rtl="0" eaLnBrk="1" fontAlgn="base" hangingPunct="1">
        <a:spcBef>
          <a:spcPct val="20000"/>
        </a:spcBef>
        <a:spcAft>
          <a:spcPct val="0"/>
        </a:spcAft>
        <a:buClr>
          <a:schemeClr val="tx2"/>
        </a:buClr>
        <a:buSzPct val="60000"/>
        <a:buFont typeface="Wingdings" pitchFamily="2" charset="2"/>
        <a:buChar char="¡"/>
        <a:defRPr sz="19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Answers/Chapter%2010/Geometry%2010.1%20Answers.pptx"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hyperlink" Target="Homework%20Quizzes/Chapter%2010/Geometry%2010.1%20Quiz.pptx" TargetMode="Externa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8.xml.rels><?xml version="1.0" encoding="UTF-8" standalone="yes"?>
<Relationships xmlns="http://schemas.openxmlformats.org/package/2006/relationships"><Relationship Id="rId3" Type="http://schemas.openxmlformats.org/officeDocument/2006/relationships/hyperlink" Target="Answers/Chapter%2010/Geometry%2010.2%20Answers.pptx"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hyperlink" Target="Homework%20Quizzes/Chapter%2010/Geometry%2010.2%20Quiz.pptx"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23.png"/></Relationships>
</file>

<file path=ppt/slides/_rels/slide2.xml.rels><?xml version="1.0" encoding="UTF-8" standalone="yes"?>
<Relationships xmlns="http://schemas.openxmlformats.org/package/2006/relationships"><Relationship Id="rId2" Type="http://schemas.openxmlformats.org/officeDocument/2006/relationships/hyperlink" Target="mailto:rwright@andrews.edu"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2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2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2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2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Answers/Chapter%2010/Geometry%2010.3%20Answers.pptx"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hyperlink" Target="Homework%20Quizzes/Chapter%2010/Geometry%2010.3%20Quiz.pptx" TargetMode="Externa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2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3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43.png"/></Relationships>
</file>

<file path=ppt/slides/_rels/slide32.xml.rels><?xml version="1.0" encoding="UTF-8" standalone="yes"?>
<Relationships xmlns="http://schemas.openxmlformats.org/package/2006/relationships"><Relationship Id="rId3" Type="http://schemas.openxmlformats.org/officeDocument/2006/relationships/hyperlink" Target="Answers/Chapter%2010/Geometry%2010.4%20Answers.pptx" TargetMode="External"/><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hyperlink" Target="Homework%20Quizzes/Chapter%2010/Geometry%2010.4%20Quiz.pptx" TargetMode="Externa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Answers/Chapter%2010/Geometry%2010.5%20Answers.pptx" TargetMode="External"/><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hyperlink" Target="Homework%20Quizzes/Chapter%2010/Geometry%2010.5%20Quiz.pptx" TargetMode="Externa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hyperlink" Target="Answers/Chapter%2010/Geometry%2010.6%20Answers.pptx" TargetMode="External"/><Relationship Id="rId2" Type="http://schemas.openxmlformats.org/officeDocument/2006/relationships/notesSlide" Target="../notesSlides/notesSlide41.xml"/><Relationship Id="rId1" Type="http://schemas.openxmlformats.org/officeDocument/2006/relationships/slideLayout" Target="../slideLayouts/slideLayout2.xml"/><Relationship Id="rId4" Type="http://schemas.openxmlformats.org/officeDocument/2006/relationships/hyperlink" Target="Homework%20Quizzes/Chapter%2010/Geometry%2010.6%20Quiz.pptx" TargetMode="Externa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46.wmf"/><Relationship Id="rId2" Type="http://schemas.openxmlformats.org/officeDocument/2006/relationships/notesSlide" Target="../notesSlides/notesSlide45.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3" Type="http://schemas.openxmlformats.org/officeDocument/2006/relationships/hyperlink" Target="Answers/Chapter%2010/Geometry%2010.7%20Answers.pptx" TargetMode="External"/><Relationship Id="rId2" Type="http://schemas.openxmlformats.org/officeDocument/2006/relationships/notesSlide" Target="../notesSlides/notesSlide46.xml"/><Relationship Id="rId1" Type="http://schemas.openxmlformats.org/officeDocument/2006/relationships/slideLayout" Target="../slideLayouts/slideLayout2.xml"/><Relationship Id="rId4" Type="http://schemas.openxmlformats.org/officeDocument/2006/relationships/hyperlink" Target="Homework%20Quizzes/Chapter%2010/Geometry%2010.7%20Quiz.pptx" TargetMode="External"/></Relationships>
</file>

<file path=ppt/slides/_rels/slide48.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Properties of Circles</a:t>
            </a:r>
            <a:endParaRPr lang="en-US" dirty="0"/>
          </a:p>
        </p:txBody>
      </p:sp>
      <p:sp>
        <p:nvSpPr>
          <p:cNvPr id="3" name="Subtitle 2"/>
          <p:cNvSpPr>
            <a:spLocks noGrp="1"/>
          </p:cNvSpPr>
          <p:nvPr>
            <p:ph type="subTitle" idx="1"/>
          </p:nvPr>
        </p:nvSpPr>
        <p:spPr/>
        <p:txBody>
          <a:bodyPr/>
          <a:lstStyle/>
          <a:p>
            <a:r>
              <a:rPr lang="en-US" dirty="0" smtClean="0"/>
              <a:t>Geometry</a:t>
            </a:r>
          </a:p>
          <a:p>
            <a:r>
              <a:rPr lang="en-US" dirty="0" smtClean="0"/>
              <a:t>Chapter 10</a:t>
            </a:r>
            <a:endParaRPr lang="en-US" dirty="0"/>
          </a:p>
        </p:txBody>
      </p:sp>
    </p:spTree>
    <p:extLst>
      <p:ext uri="{BB962C8B-B14F-4D97-AF65-F5344CB8AC3E}">
        <p14:creationId xmlns:p14="http://schemas.microsoft.com/office/powerpoint/2010/main" val="38745083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10.1 Use Properties </a:t>
            </a:r>
            <a:br>
              <a:rPr lang="en-US" dirty="0"/>
            </a:br>
            <a:r>
              <a:rPr lang="en-US" dirty="0"/>
              <a:t>of Tangents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US" sz="2400" dirty="0" smtClean="0"/>
                  <a:t>Is </a:t>
                </a:r>
                <a14:m>
                  <m:oMath xmlns:m="http://schemas.openxmlformats.org/officeDocument/2006/math">
                    <m:bar>
                      <m:barPr>
                        <m:pos m:val="top"/>
                        <m:ctrlPr>
                          <a:rPr lang="en-US" sz="2400" b="0" i="1" smtClean="0">
                            <a:latin typeface="Cambria Math"/>
                          </a:rPr>
                        </m:ctrlPr>
                      </m:barPr>
                      <m:e>
                        <m:r>
                          <a:rPr lang="en-US" sz="2400" b="0" i="1" smtClean="0">
                            <a:latin typeface="Cambria Math"/>
                          </a:rPr>
                          <m:t>𝐷𝐸</m:t>
                        </m:r>
                      </m:e>
                    </m:bar>
                  </m:oMath>
                </a14:m>
                <a:r>
                  <a:rPr lang="en-US" sz="2400" dirty="0" smtClean="0"/>
                  <a:t> tangent to </a:t>
                </a:r>
                <a14:m>
                  <m:oMath xmlns:m="http://schemas.openxmlformats.org/officeDocument/2006/math">
                    <m:r>
                      <a:rPr lang="en-US" sz="2400" b="0" i="1" smtClean="0">
                        <a:latin typeface="Cambria Math"/>
                      </a:rPr>
                      <m:t>⨀</m:t>
                    </m:r>
                    <m:r>
                      <m:rPr>
                        <m:sty m:val="p"/>
                      </m:rPr>
                      <a:rPr lang="en-US" sz="2400" b="0" i="0" smtClean="0">
                        <a:latin typeface="Cambria Math"/>
                      </a:rPr>
                      <m:t>C</m:t>
                    </m:r>
                  </m:oMath>
                </a14:m>
                <a:r>
                  <a:rPr lang="en-US" sz="2400" dirty="0" smtClean="0"/>
                  <a:t>?</a:t>
                </a:r>
              </a:p>
              <a:p>
                <a:endParaRPr lang="en-US" sz="2400" dirty="0"/>
              </a:p>
              <a:p>
                <a:endParaRPr lang="en-US" sz="2400" dirty="0" smtClean="0"/>
              </a:p>
              <a:p>
                <a14:m>
                  <m:oMath xmlns:m="http://schemas.openxmlformats.org/officeDocument/2006/math">
                    <m:bar>
                      <m:barPr>
                        <m:pos m:val="top"/>
                        <m:ctrlPr>
                          <a:rPr lang="en-US" sz="2400" b="0" i="1" smtClean="0">
                            <a:latin typeface="Cambria Math"/>
                          </a:rPr>
                        </m:ctrlPr>
                      </m:barPr>
                      <m:e>
                        <m:r>
                          <a:rPr lang="en-US" sz="2400" b="0" i="1" smtClean="0">
                            <a:latin typeface="Cambria Math"/>
                          </a:rPr>
                          <m:t>𝑆𝑇</m:t>
                        </m:r>
                      </m:e>
                    </m:bar>
                  </m:oMath>
                </a14:m>
                <a:r>
                  <a:rPr lang="en-US" sz="2400" dirty="0" smtClean="0"/>
                  <a:t> is a tangent to </a:t>
                </a:r>
                <a14:m>
                  <m:oMath xmlns:m="http://schemas.openxmlformats.org/officeDocument/2006/math">
                    <m:r>
                      <a:rPr lang="en-US" sz="2400" b="0" i="1" smtClean="0">
                        <a:latin typeface="Cambria Math"/>
                      </a:rPr>
                      <m:t>⨀</m:t>
                    </m:r>
                    <m:r>
                      <a:rPr lang="en-US" sz="2400" b="0" i="1" smtClean="0">
                        <a:latin typeface="Cambria Math"/>
                      </a:rPr>
                      <m:t>𝑄</m:t>
                    </m:r>
                  </m:oMath>
                </a14:m>
                <a:r>
                  <a:rPr lang="en-US" sz="2400" dirty="0" smtClean="0"/>
                  <a:t>.  Find the value of r.</a:t>
                </a:r>
                <a:endParaRPr lang="en-US" sz="24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3"/>
                <a:stretch>
                  <a:fillRect l="-417" t="-356"/>
                </a:stretch>
              </a:blipFill>
            </p:spPr>
            <p:txBody>
              <a:bodyPr/>
              <a:lstStyle/>
              <a:p>
                <a:r>
                  <a:rPr lang="en-US">
                    <a:noFill/>
                  </a:rPr>
                  <a:t> </a:t>
                </a:r>
              </a:p>
            </p:txBody>
          </p:sp>
        </mc:Fallback>
      </mc:AlternateContent>
      <p:pic>
        <p:nvPicPr>
          <p:cNvPr id="7170" name="Picture 2"/>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6019801" y="1200150"/>
            <a:ext cx="2209799" cy="15575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5562600" y="3181350"/>
            <a:ext cx="3124200" cy="17818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04834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47" presetClass="entr" presetSubtype="0" fill="hold" nodeType="withEffect">
                                  <p:stCondLst>
                                    <p:cond delay="0"/>
                                  </p:stCondLst>
                                  <p:childTnLst>
                                    <p:set>
                                      <p:cBhvr>
                                        <p:cTn id="8" dur="1" fill="hold">
                                          <p:stCondLst>
                                            <p:cond delay="0"/>
                                          </p:stCondLst>
                                        </p:cTn>
                                        <p:tgtEl>
                                          <p:spTgt spid="7170"/>
                                        </p:tgtEl>
                                        <p:attrNameLst>
                                          <p:attrName>style.visibility</p:attrName>
                                        </p:attrNameLst>
                                      </p:cBhvr>
                                      <p:to>
                                        <p:strVal val="visible"/>
                                      </p:to>
                                    </p:set>
                                    <p:animEffect transition="in" filter="fade">
                                      <p:cBhvr>
                                        <p:cTn id="9" dur="1000"/>
                                        <p:tgtEl>
                                          <p:spTgt spid="7170"/>
                                        </p:tgtEl>
                                      </p:cBhvr>
                                    </p:animEffect>
                                    <p:anim calcmode="lin" valueType="num">
                                      <p:cBhvr>
                                        <p:cTn id="10" dur="1000" fill="hold"/>
                                        <p:tgtEl>
                                          <p:spTgt spid="7170"/>
                                        </p:tgtEl>
                                        <p:attrNameLst>
                                          <p:attrName>ppt_x</p:attrName>
                                        </p:attrNameLst>
                                      </p:cBhvr>
                                      <p:tavLst>
                                        <p:tav tm="0">
                                          <p:val>
                                            <p:strVal val="#ppt_x"/>
                                          </p:val>
                                        </p:tav>
                                        <p:tav tm="100000">
                                          <p:val>
                                            <p:strVal val="#ppt_x"/>
                                          </p:val>
                                        </p:tav>
                                      </p:tavLst>
                                    </p:anim>
                                    <p:anim calcmode="lin" valueType="num">
                                      <p:cBhvr>
                                        <p:cTn id="11" dur="1000" fill="hold"/>
                                        <p:tgtEl>
                                          <p:spTgt spid="7170"/>
                                        </p:tgtEl>
                                        <p:attrNameLst>
                                          <p:attrName>ppt_y</p:attrName>
                                        </p:attrNameLst>
                                      </p:cBhvr>
                                      <p:tavLst>
                                        <p:tav tm="0">
                                          <p:val>
                                            <p:strVal val="#ppt_y-.1"/>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childTnLst>
                                </p:cTn>
                              </p:par>
                              <p:par>
                                <p:cTn id="16" presetID="45" presetClass="entr" presetSubtype="0" fill="hold" nodeType="withEffect">
                                  <p:stCondLst>
                                    <p:cond delay="0"/>
                                  </p:stCondLst>
                                  <p:childTnLst>
                                    <p:set>
                                      <p:cBhvr>
                                        <p:cTn id="17" dur="1" fill="hold">
                                          <p:stCondLst>
                                            <p:cond delay="0"/>
                                          </p:stCondLst>
                                        </p:cTn>
                                        <p:tgtEl>
                                          <p:spTgt spid="7171"/>
                                        </p:tgtEl>
                                        <p:attrNameLst>
                                          <p:attrName>style.visibility</p:attrName>
                                        </p:attrNameLst>
                                      </p:cBhvr>
                                      <p:to>
                                        <p:strVal val="visible"/>
                                      </p:to>
                                    </p:set>
                                    <p:animEffect transition="in" filter="fade">
                                      <p:cBhvr>
                                        <p:cTn id="18" dur="2000"/>
                                        <p:tgtEl>
                                          <p:spTgt spid="7171"/>
                                        </p:tgtEl>
                                      </p:cBhvr>
                                    </p:animEffect>
                                    <p:anim calcmode="lin" valueType="num">
                                      <p:cBhvr>
                                        <p:cTn id="19" dur="2000" fill="hold"/>
                                        <p:tgtEl>
                                          <p:spTgt spid="7171"/>
                                        </p:tgtEl>
                                        <p:attrNameLst>
                                          <p:attrName>ppt_w</p:attrName>
                                        </p:attrNameLst>
                                      </p:cBhvr>
                                      <p:tavLst>
                                        <p:tav tm="0" fmla="#ppt_w*sin(2.5*pi*$)">
                                          <p:val>
                                            <p:fltVal val="0"/>
                                          </p:val>
                                        </p:tav>
                                        <p:tav tm="100000">
                                          <p:val>
                                            <p:fltVal val="1"/>
                                          </p:val>
                                        </p:tav>
                                      </p:tavLst>
                                    </p:anim>
                                    <p:anim calcmode="lin" valueType="num">
                                      <p:cBhvr>
                                        <p:cTn id="20" dur="2000" fill="hold"/>
                                        <p:tgtEl>
                                          <p:spTgt spid="7171"/>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10.1 Use Properties </a:t>
            </a:r>
            <a:br>
              <a:rPr lang="en-US" dirty="0"/>
            </a:br>
            <a:r>
              <a:rPr lang="en-US" dirty="0"/>
              <a:t>of Tangents</a:t>
            </a:r>
          </a:p>
        </p:txBody>
      </p:sp>
      <p:sp>
        <p:nvSpPr>
          <p:cNvPr id="3" name="Content Placeholder 2"/>
          <p:cNvSpPr>
            <a:spLocks noGrp="1"/>
          </p:cNvSpPr>
          <p:nvPr>
            <p:ph idx="1"/>
          </p:nvPr>
        </p:nvSpPr>
        <p:spPr/>
        <p:txBody>
          <a:bodyPr/>
          <a:lstStyle/>
          <a:p>
            <a:r>
              <a:rPr lang="en-US" dirty="0" smtClean="0"/>
              <a:t>Find the value of x.</a:t>
            </a:r>
          </a:p>
          <a:p>
            <a:endParaRPr lang="en-US" dirty="0"/>
          </a:p>
          <a:p>
            <a:endParaRPr lang="en-US" dirty="0" smtClean="0"/>
          </a:p>
          <a:p>
            <a:endParaRPr lang="en-US" dirty="0"/>
          </a:p>
          <a:p>
            <a:endParaRPr lang="en-US" dirty="0" smtClean="0"/>
          </a:p>
          <a:p>
            <a:endParaRPr lang="en-US" dirty="0"/>
          </a:p>
          <a:p>
            <a:r>
              <a:rPr lang="en-US" i="1" dirty="0"/>
              <a:t>655 #4-32 even, 36, 38, 43-47 </a:t>
            </a:r>
            <a:r>
              <a:rPr lang="en-US" i="1" dirty="0" smtClean="0"/>
              <a:t>all = 22</a:t>
            </a:r>
            <a:endParaRPr lang="en-US" dirty="0"/>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5410199" y="1276350"/>
            <a:ext cx="3611857" cy="23224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584522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22" presetClass="entr" presetSubtype="8" fill="hold" nodeType="withEffect">
                                  <p:stCondLst>
                                    <p:cond delay="0"/>
                                  </p:stCondLst>
                                  <p:childTnLst>
                                    <p:set>
                                      <p:cBhvr>
                                        <p:cTn id="8" dur="1" fill="hold">
                                          <p:stCondLst>
                                            <p:cond delay="0"/>
                                          </p:stCondLst>
                                        </p:cTn>
                                        <p:tgtEl>
                                          <p:spTgt spid="8194"/>
                                        </p:tgtEl>
                                        <p:attrNameLst>
                                          <p:attrName>style.visibility</p:attrName>
                                        </p:attrNameLst>
                                      </p:cBhvr>
                                      <p:to>
                                        <p:strVal val="visible"/>
                                      </p:to>
                                    </p:set>
                                    <p:animEffect transition="in" filter="wipe(left)">
                                      <p:cBhvr>
                                        <p:cTn id="9" dur="500"/>
                                        <p:tgtEl>
                                          <p:spTgt spid="8194"/>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Answers and Quiz</a:t>
            </a:r>
            <a:endParaRPr lang="en-US" dirty="0"/>
          </a:p>
        </p:txBody>
      </p:sp>
      <p:sp>
        <p:nvSpPr>
          <p:cNvPr id="3" name="Content Placeholder 2"/>
          <p:cNvSpPr>
            <a:spLocks noGrp="1"/>
          </p:cNvSpPr>
          <p:nvPr>
            <p:ph idx="1"/>
          </p:nvPr>
        </p:nvSpPr>
        <p:spPr/>
        <p:txBody>
          <a:bodyPr/>
          <a:lstStyle/>
          <a:p>
            <a:r>
              <a:rPr lang="en-US" dirty="0" smtClean="0">
                <a:hlinkClick r:id="rId3" action="ppaction://hlinkpres?slideindex=1&amp;slidetitle="/>
              </a:rPr>
              <a:t>10.1 Answers</a:t>
            </a:r>
            <a:endParaRPr lang="en-US" dirty="0" smtClean="0"/>
          </a:p>
          <a:p>
            <a:endParaRPr lang="en-US" dirty="0" smtClean="0"/>
          </a:p>
          <a:p>
            <a:endParaRPr lang="en-US" dirty="0"/>
          </a:p>
          <a:p>
            <a:r>
              <a:rPr lang="en-US" dirty="0" smtClean="0">
                <a:hlinkClick r:id="rId4" action="ppaction://hlinkpres?slideindex=1&amp;slidetitle="/>
              </a:rPr>
              <a:t>10.1 Homework Quiz</a:t>
            </a:r>
            <a:endParaRPr lang="en-US" dirty="0"/>
          </a:p>
        </p:txBody>
      </p:sp>
    </p:spTree>
    <p:extLst>
      <p:ext uri="{BB962C8B-B14F-4D97-AF65-F5344CB8AC3E}">
        <p14:creationId xmlns:p14="http://schemas.microsoft.com/office/powerpoint/2010/main" val="271955837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dirty="0" smtClean="0"/>
              <a:t>10.2 Find Arc Measures</a:t>
            </a:r>
            <a:endParaRPr lang="en-US" dirty="0"/>
          </a:p>
        </p:txBody>
      </p:sp>
      <p:sp>
        <p:nvSpPr>
          <p:cNvPr id="16387" name="Rectangle 3"/>
          <p:cNvSpPr>
            <a:spLocks noGrp="1" noChangeArrowheads="1"/>
          </p:cNvSpPr>
          <p:nvPr>
            <p:ph type="body" idx="1"/>
          </p:nvPr>
        </p:nvSpPr>
        <p:spPr/>
        <p:txBody>
          <a:bodyPr/>
          <a:lstStyle/>
          <a:p>
            <a:r>
              <a:rPr lang="en-US" dirty="0"/>
              <a:t>How do you cut a pizza into eight equal pieces?  </a:t>
            </a:r>
          </a:p>
          <a:p>
            <a:pPr lvl="1"/>
            <a:r>
              <a:rPr lang="en-US" dirty="0"/>
              <a:t>You cut in half, half, and half</a:t>
            </a:r>
          </a:p>
          <a:p>
            <a:endParaRPr lang="en-US" dirty="0"/>
          </a:p>
          <a:p>
            <a:r>
              <a:rPr lang="en-US" dirty="0"/>
              <a:t>What measures are the angles in each piece?  </a:t>
            </a:r>
          </a:p>
          <a:p>
            <a:pPr lvl="1"/>
            <a:r>
              <a:rPr lang="en-US" dirty="0"/>
              <a:t>360 / 8 = 45</a:t>
            </a:r>
            <a:r>
              <a:rPr lang="en-US" dirty="0">
                <a:sym typeface="Symbol" pitchFamily="18" charset="2"/>
              </a:rPr>
              <a:t></a:t>
            </a:r>
            <a:r>
              <a:rPr lang="en-US" dirty="0"/>
              <a:t> </a:t>
            </a:r>
          </a:p>
        </p:txBody>
      </p:sp>
    </p:spTree>
    <p:extLst>
      <p:ext uri="{BB962C8B-B14F-4D97-AF65-F5344CB8AC3E}">
        <p14:creationId xmlns:p14="http://schemas.microsoft.com/office/powerpoint/2010/main" val="2823492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38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387">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6387">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638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dirty="0"/>
              <a:t>10.2 Find Arc Measures</a:t>
            </a:r>
          </a:p>
        </p:txBody>
      </p:sp>
      <mc:AlternateContent xmlns:mc="http://schemas.openxmlformats.org/markup-compatibility/2006" xmlns:a14="http://schemas.microsoft.com/office/drawing/2010/main">
        <mc:Choice Requires="a14">
          <p:sp>
            <p:nvSpPr>
              <p:cNvPr id="17411" name="Rectangle 3"/>
              <p:cNvSpPr>
                <a:spLocks noGrp="1" noChangeArrowheads="1"/>
              </p:cNvSpPr>
              <p:nvPr>
                <p:ph type="body" idx="1"/>
              </p:nvPr>
            </p:nvSpPr>
            <p:spPr>
              <a:xfrm>
                <a:off x="1370013" y="1370411"/>
                <a:ext cx="7313612" cy="3544491"/>
              </a:xfrm>
            </p:spPr>
            <p:txBody>
              <a:bodyPr/>
              <a:lstStyle/>
              <a:p>
                <a:r>
                  <a:rPr lang="en-US" sz="1800" dirty="0" smtClean="0"/>
                  <a:t>There are 360</a:t>
                </a:r>
                <a:r>
                  <a:rPr lang="en-US" sz="1800" dirty="0">
                    <a:sym typeface="Symbol" pitchFamily="18" charset="2"/>
                  </a:rPr>
                  <a:t></a:t>
                </a:r>
                <a:r>
                  <a:rPr lang="en-US" sz="1800" dirty="0"/>
                  <a:t> in a complete circle.</a:t>
                </a:r>
              </a:p>
              <a:p>
                <a:r>
                  <a:rPr lang="en-US" sz="1800" dirty="0"/>
                  <a:t>Central Angle – Angle whose vertex is the center of the circle</a:t>
                </a:r>
              </a:p>
              <a:p>
                <a:r>
                  <a:rPr lang="en-US" sz="1800" dirty="0"/>
                  <a:t>Arcs</a:t>
                </a:r>
              </a:p>
              <a:p>
                <a:pPr lvl="1"/>
                <a:r>
                  <a:rPr lang="en-US" sz="1600" dirty="0"/>
                  <a:t>An arc is a portion of a circle (curved line)</a:t>
                </a:r>
              </a:p>
              <a:p>
                <a:pPr lvl="1"/>
                <a:r>
                  <a:rPr lang="en-US" sz="1600" dirty="0" smtClean="0"/>
                  <a:t>A </a:t>
                </a:r>
                <a:r>
                  <a:rPr lang="en-US" sz="1600" dirty="0"/>
                  <a:t>central angle cuts a circle into two arcs </a:t>
                </a:r>
              </a:p>
              <a:p>
                <a:pPr lvl="1"/>
                <a:r>
                  <a:rPr lang="en-US" sz="1600" dirty="0" smtClean="0"/>
                  <a:t>Minor </a:t>
                </a:r>
                <a:r>
                  <a:rPr lang="en-US" sz="1600" dirty="0"/>
                  <a:t>arc – smaller of the two arcs – measures of arcs are the measures of the central angles</a:t>
                </a:r>
              </a:p>
              <a:p>
                <a:pPr lvl="1"/>
                <a:r>
                  <a:rPr lang="en-US" sz="1600" dirty="0"/>
                  <a:t>Major arc – bigger of the two arcs</a:t>
                </a:r>
              </a:p>
              <a:p>
                <a:pPr lvl="1">
                  <a:lnSpc>
                    <a:spcPct val="90000"/>
                  </a:lnSpc>
                </a:pPr>
                <a:r>
                  <a:rPr lang="en-US" sz="1600" dirty="0"/>
                  <a:t>Named </a:t>
                </a:r>
                <a14:m>
                  <m:oMath xmlns:m="http://schemas.openxmlformats.org/officeDocument/2006/math">
                    <m:groupChr>
                      <m:groupChrPr>
                        <m:chr m:val="⏜"/>
                        <m:pos m:val="top"/>
                        <m:vertJc m:val="bot"/>
                        <m:ctrlPr>
                          <a:rPr lang="en-US" sz="1600" b="0" i="1" smtClean="0">
                            <a:latin typeface="Cambria Math"/>
                          </a:rPr>
                        </m:ctrlPr>
                      </m:groupChrPr>
                      <m:e>
                        <m:r>
                          <a:rPr lang="en-US" sz="1600" b="0" i="1" smtClean="0">
                            <a:latin typeface="Cambria Math"/>
                          </a:rPr>
                          <m:t>𝐴𝐵</m:t>
                        </m:r>
                      </m:e>
                    </m:groupChr>
                  </m:oMath>
                </a14:m>
                <a:r>
                  <a:rPr lang="en-US" sz="1600" dirty="0" smtClean="0"/>
                  <a:t> </a:t>
                </a:r>
                <a:r>
                  <a:rPr lang="en-US" sz="1600" dirty="0"/>
                  <a:t>or </a:t>
                </a:r>
                <a14:m>
                  <m:oMath xmlns:m="http://schemas.openxmlformats.org/officeDocument/2006/math">
                    <m:groupChr>
                      <m:groupChrPr>
                        <m:chr m:val="⏜"/>
                        <m:pos m:val="top"/>
                        <m:vertJc m:val="bot"/>
                        <m:ctrlPr>
                          <a:rPr lang="en-US" sz="1600" b="0" i="1" smtClean="0">
                            <a:latin typeface="Cambria Math"/>
                          </a:rPr>
                        </m:ctrlPr>
                      </m:groupChrPr>
                      <m:e>
                        <m:r>
                          <a:rPr lang="en-US" sz="1600" b="0" i="1" smtClean="0">
                            <a:latin typeface="Cambria Math"/>
                          </a:rPr>
                          <m:t>𝐴𝐶𝐵</m:t>
                        </m:r>
                      </m:e>
                    </m:groupChr>
                  </m:oMath>
                </a14:m>
                <a:endParaRPr lang="en-US" sz="1600" dirty="0"/>
              </a:p>
              <a:p>
                <a:pPr lvl="2">
                  <a:lnSpc>
                    <a:spcPct val="90000"/>
                  </a:lnSpc>
                </a:pPr>
                <a:r>
                  <a:rPr lang="en-US" sz="1400" dirty="0"/>
                  <a:t>use two endpoints to identify minor arc</a:t>
                </a:r>
              </a:p>
              <a:p>
                <a:pPr lvl="2">
                  <a:lnSpc>
                    <a:spcPct val="90000"/>
                  </a:lnSpc>
                </a:pPr>
                <a:r>
                  <a:rPr lang="en-US" sz="1400" dirty="0"/>
                  <a:t>use three letters to identify major arc</a:t>
                </a:r>
              </a:p>
            </p:txBody>
          </p:sp>
        </mc:Choice>
        <mc:Fallback xmlns="">
          <p:sp>
            <p:nvSpPr>
              <p:cNvPr id="17411" name="Rectangle 3"/>
              <p:cNvSpPr>
                <a:spLocks noGrp="1" noRot="1" noChangeAspect="1" noMove="1" noResize="1" noEditPoints="1" noAdjustHandles="1" noChangeArrowheads="1" noChangeShapeType="1" noTextEdit="1"/>
              </p:cNvSpPr>
              <p:nvPr>
                <p:ph type="body" idx="1"/>
              </p:nvPr>
            </p:nvSpPr>
            <p:spPr>
              <a:xfrm>
                <a:off x="1370013" y="1370411"/>
                <a:ext cx="7313612" cy="3544491"/>
              </a:xfrm>
              <a:blipFill rotWithShape="1">
                <a:blip r:embed="rId3"/>
                <a:stretch>
                  <a:fillRect t="-861" b="-344"/>
                </a:stretch>
              </a:blipFill>
            </p:spPr>
            <p:txBody>
              <a:bodyPr/>
              <a:lstStyle/>
              <a:p>
                <a:r>
                  <a:rPr lang="en-US">
                    <a:noFill/>
                  </a:rPr>
                  <a:t> </a:t>
                </a:r>
              </a:p>
            </p:txBody>
          </p:sp>
        </mc:Fallback>
      </mc:AlternateContent>
      <p:sp>
        <p:nvSpPr>
          <p:cNvPr id="17417" name="Line 9"/>
          <p:cNvSpPr>
            <a:spLocks noChangeShapeType="1"/>
          </p:cNvSpPr>
          <p:nvPr/>
        </p:nvSpPr>
        <p:spPr bwMode="auto">
          <a:xfrm flipH="1">
            <a:off x="1752600" y="3409950"/>
            <a:ext cx="381000" cy="76200"/>
          </a:xfrm>
          <a:prstGeom prst="line">
            <a:avLst/>
          </a:prstGeom>
          <a:noFill/>
          <a:ln w="38100">
            <a:solidFill>
              <a:schemeClr val="bg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25" name="Text Box 17"/>
          <p:cNvSpPr txBox="1">
            <a:spLocks noChangeArrowheads="1"/>
          </p:cNvSpPr>
          <p:nvPr/>
        </p:nvSpPr>
        <p:spPr bwMode="auto">
          <a:xfrm>
            <a:off x="1752600" y="3600451"/>
            <a:ext cx="4572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t>B</a:t>
            </a:r>
          </a:p>
        </p:txBody>
      </p:sp>
      <p:grpSp>
        <p:nvGrpSpPr>
          <p:cNvPr id="17427" name="Group 19"/>
          <p:cNvGrpSpPr>
            <a:grpSpLocks/>
          </p:cNvGrpSpPr>
          <p:nvPr/>
        </p:nvGrpSpPr>
        <p:grpSpPr bwMode="auto">
          <a:xfrm>
            <a:off x="76200" y="2952750"/>
            <a:ext cx="1905000" cy="1600200"/>
            <a:chOff x="48" y="2640"/>
            <a:chExt cx="1200" cy="1008"/>
          </a:xfrm>
        </p:grpSpPr>
        <p:grpSp>
          <p:nvGrpSpPr>
            <p:cNvPr id="17416" name="Group 8"/>
            <p:cNvGrpSpPr>
              <a:grpSpLocks/>
            </p:cNvGrpSpPr>
            <p:nvPr/>
          </p:nvGrpSpPr>
          <p:grpSpPr bwMode="auto">
            <a:xfrm>
              <a:off x="192" y="2688"/>
              <a:ext cx="960" cy="960"/>
              <a:chOff x="192" y="2688"/>
              <a:chExt cx="960" cy="960"/>
            </a:xfrm>
          </p:grpSpPr>
          <p:sp>
            <p:nvSpPr>
              <p:cNvPr id="17413" name="Oval 5"/>
              <p:cNvSpPr>
                <a:spLocks noChangeArrowheads="1"/>
              </p:cNvSpPr>
              <p:nvPr/>
            </p:nvSpPr>
            <p:spPr bwMode="auto">
              <a:xfrm>
                <a:off x="192" y="2688"/>
                <a:ext cx="960" cy="960"/>
              </a:xfrm>
              <a:prstGeom prst="ellipse">
                <a:avLst/>
              </a:prstGeom>
              <a:solidFill>
                <a:schemeClr val="accent1"/>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414" name="Line 6"/>
              <p:cNvSpPr>
                <a:spLocks noChangeShapeType="1"/>
              </p:cNvSpPr>
              <p:nvPr/>
            </p:nvSpPr>
            <p:spPr bwMode="auto">
              <a:xfrm flipV="1">
                <a:off x="672" y="2832"/>
                <a:ext cx="336" cy="33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15" name="Line 7"/>
              <p:cNvSpPr>
                <a:spLocks noChangeShapeType="1"/>
              </p:cNvSpPr>
              <p:nvPr/>
            </p:nvSpPr>
            <p:spPr bwMode="auto">
              <a:xfrm>
                <a:off x="672" y="3168"/>
                <a:ext cx="48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17424" name="Text Box 16"/>
            <p:cNvSpPr txBox="1">
              <a:spLocks noChangeArrowheads="1"/>
            </p:cNvSpPr>
            <p:nvPr/>
          </p:nvSpPr>
          <p:spPr bwMode="auto">
            <a:xfrm>
              <a:off x="960" y="2640"/>
              <a:ext cx="288" cy="3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t>A</a:t>
              </a:r>
            </a:p>
          </p:txBody>
        </p:sp>
        <p:sp>
          <p:nvSpPr>
            <p:cNvPr id="17426" name="Text Box 18"/>
            <p:cNvSpPr txBox="1">
              <a:spLocks noChangeArrowheads="1"/>
            </p:cNvSpPr>
            <p:nvPr/>
          </p:nvSpPr>
          <p:spPr bwMode="auto">
            <a:xfrm>
              <a:off x="48" y="3321"/>
              <a:ext cx="288" cy="3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t>C</a:t>
              </a:r>
            </a:p>
          </p:txBody>
        </p:sp>
      </p:grpSp>
      <p:sp>
        <p:nvSpPr>
          <p:cNvPr id="17418" name="Line 10"/>
          <p:cNvSpPr>
            <a:spLocks noChangeShapeType="1"/>
          </p:cNvSpPr>
          <p:nvPr/>
        </p:nvSpPr>
        <p:spPr bwMode="auto">
          <a:xfrm flipH="1">
            <a:off x="533400" y="4000500"/>
            <a:ext cx="1600200" cy="279400"/>
          </a:xfrm>
          <a:prstGeom prst="line">
            <a:avLst/>
          </a:prstGeom>
          <a:noFill/>
          <a:ln w="38100">
            <a:solidFill>
              <a:schemeClr val="bg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extLst>
      <p:ext uri="{BB962C8B-B14F-4D97-AF65-F5344CB8AC3E}">
        <p14:creationId xmlns:p14="http://schemas.microsoft.com/office/powerpoint/2010/main" val="19613692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4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41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41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41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7411">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7411">
                                            <p:txEl>
                                              <p:pRg st="5" end="5"/>
                                            </p:txEl>
                                          </p:spTgt>
                                        </p:tgtEl>
                                        <p:attrNameLst>
                                          <p:attrName>style.visibility</p:attrName>
                                        </p:attrNameLst>
                                      </p:cBhvr>
                                      <p:to>
                                        <p:strVal val="visible"/>
                                      </p:to>
                                    </p:set>
                                  </p:childTnLst>
                                </p:cTn>
                              </p:par>
                            </p:childTnLst>
                          </p:cTn>
                        </p:par>
                        <p:par>
                          <p:cTn id="27" fill="hold">
                            <p:stCondLst>
                              <p:cond delay="0"/>
                            </p:stCondLst>
                            <p:childTnLst>
                              <p:par>
                                <p:cTn id="28" presetID="53" presetClass="entr" presetSubtype="0" fill="hold" grpId="0" nodeType="afterEffect">
                                  <p:stCondLst>
                                    <p:cond delay="0"/>
                                  </p:stCondLst>
                                  <p:childTnLst>
                                    <p:set>
                                      <p:cBhvr>
                                        <p:cTn id="29" dur="1" fill="hold">
                                          <p:stCondLst>
                                            <p:cond delay="0"/>
                                          </p:stCondLst>
                                        </p:cTn>
                                        <p:tgtEl>
                                          <p:spTgt spid="17417"/>
                                        </p:tgtEl>
                                        <p:attrNameLst>
                                          <p:attrName>style.visibility</p:attrName>
                                        </p:attrNameLst>
                                      </p:cBhvr>
                                      <p:to>
                                        <p:strVal val="visible"/>
                                      </p:to>
                                    </p:set>
                                    <p:anim calcmode="lin" valueType="num">
                                      <p:cBhvr>
                                        <p:cTn id="30" dur="500" fill="hold"/>
                                        <p:tgtEl>
                                          <p:spTgt spid="17417"/>
                                        </p:tgtEl>
                                        <p:attrNameLst>
                                          <p:attrName>ppt_w</p:attrName>
                                        </p:attrNameLst>
                                      </p:cBhvr>
                                      <p:tavLst>
                                        <p:tav tm="0">
                                          <p:val>
                                            <p:fltVal val="0"/>
                                          </p:val>
                                        </p:tav>
                                        <p:tav tm="100000">
                                          <p:val>
                                            <p:strVal val="#ppt_w"/>
                                          </p:val>
                                        </p:tav>
                                      </p:tavLst>
                                    </p:anim>
                                    <p:anim calcmode="lin" valueType="num">
                                      <p:cBhvr>
                                        <p:cTn id="31" dur="500" fill="hold"/>
                                        <p:tgtEl>
                                          <p:spTgt spid="17417"/>
                                        </p:tgtEl>
                                        <p:attrNameLst>
                                          <p:attrName>ppt_h</p:attrName>
                                        </p:attrNameLst>
                                      </p:cBhvr>
                                      <p:tavLst>
                                        <p:tav tm="0">
                                          <p:val>
                                            <p:fltVal val="0"/>
                                          </p:val>
                                        </p:tav>
                                        <p:tav tm="100000">
                                          <p:val>
                                            <p:strVal val="#ppt_h"/>
                                          </p:val>
                                        </p:tav>
                                      </p:tavLst>
                                    </p:anim>
                                    <p:animEffect transition="in" filter="fade">
                                      <p:cBhvr>
                                        <p:cTn id="32" dur="500"/>
                                        <p:tgtEl>
                                          <p:spTgt spid="17417"/>
                                        </p:tgtEl>
                                      </p:cBhvr>
                                    </p:animEffec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7411">
                                            <p:txEl>
                                              <p:pRg st="6" end="6"/>
                                            </p:txEl>
                                          </p:spTgt>
                                        </p:tgtEl>
                                        <p:attrNameLst>
                                          <p:attrName>style.visibility</p:attrName>
                                        </p:attrNameLst>
                                      </p:cBhvr>
                                      <p:to>
                                        <p:strVal val="visible"/>
                                      </p:to>
                                    </p:set>
                                  </p:childTnLst>
                                </p:cTn>
                              </p:par>
                            </p:childTnLst>
                          </p:cTn>
                        </p:par>
                        <p:par>
                          <p:cTn id="37" fill="hold">
                            <p:stCondLst>
                              <p:cond delay="0"/>
                            </p:stCondLst>
                            <p:childTnLst>
                              <p:par>
                                <p:cTn id="38" presetID="53" presetClass="entr" presetSubtype="0" fill="hold" grpId="0" nodeType="afterEffect">
                                  <p:stCondLst>
                                    <p:cond delay="0"/>
                                  </p:stCondLst>
                                  <p:childTnLst>
                                    <p:set>
                                      <p:cBhvr>
                                        <p:cTn id="39" dur="1" fill="hold">
                                          <p:stCondLst>
                                            <p:cond delay="0"/>
                                          </p:stCondLst>
                                        </p:cTn>
                                        <p:tgtEl>
                                          <p:spTgt spid="17418"/>
                                        </p:tgtEl>
                                        <p:attrNameLst>
                                          <p:attrName>style.visibility</p:attrName>
                                        </p:attrNameLst>
                                      </p:cBhvr>
                                      <p:to>
                                        <p:strVal val="visible"/>
                                      </p:to>
                                    </p:set>
                                    <p:anim calcmode="lin" valueType="num">
                                      <p:cBhvr>
                                        <p:cTn id="40" dur="500" fill="hold"/>
                                        <p:tgtEl>
                                          <p:spTgt spid="17418"/>
                                        </p:tgtEl>
                                        <p:attrNameLst>
                                          <p:attrName>ppt_w</p:attrName>
                                        </p:attrNameLst>
                                      </p:cBhvr>
                                      <p:tavLst>
                                        <p:tav tm="0">
                                          <p:val>
                                            <p:fltVal val="0"/>
                                          </p:val>
                                        </p:tav>
                                        <p:tav tm="100000">
                                          <p:val>
                                            <p:strVal val="#ppt_w"/>
                                          </p:val>
                                        </p:tav>
                                      </p:tavLst>
                                    </p:anim>
                                    <p:anim calcmode="lin" valueType="num">
                                      <p:cBhvr>
                                        <p:cTn id="41" dur="500" fill="hold"/>
                                        <p:tgtEl>
                                          <p:spTgt spid="17418"/>
                                        </p:tgtEl>
                                        <p:attrNameLst>
                                          <p:attrName>ppt_h</p:attrName>
                                        </p:attrNameLst>
                                      </p:cBhvr>
                                      <p:tavLst>
                                        <p:tav tm="0">
                                          <p:val>
                                            <p:fltVal val="0"/>
                                          </p:val>
                                        </p:tav>
                                        <p:tav tm="100000">
                                          <p:val>
                                            <p:strVal val="#ppt_h"/>
                                          </p:val>
                                        </p:tav>
                                      </p:tavLst>
                                    </p:anim>
                                    <p:animEffect transition="in" filter="fade">
                                      <p:cBhvr>
                                        <p:cTn id="42" dur="500"/>
                                        <p:tgtEl>
                                          <p:spTgt spid="17418"/>
                                        </p:tgtEl>
                                      </p:cBhvr>
                                    </p:animEffec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7411">
                                            <p:txEl>
                                              <p:pRg st="7" end="7"/>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7411">
                                            <p:txEl>
                                              <p:pRg st="8" end="8"/>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17411">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1" grpId="0" uiExpand="1" build="p"/>
      <p:bldP spid="17417" grpId="0" animBg="1"/>
      <p:bldP spid="1741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US" dirty="0"/>
              <a:t>10.2 Find Arc Measures</a:t>
            </a:r>
          </a:p>
        </p:txBody>
      </p:sp>
      <p:sp>
        <p:nvSpPr>
          <p:cNvPr id="18435" name="Rectangle 3"/>
          <p:cNvSpPr>
            <a:spLocks noGrp="1" noChangeArrowheads="1"/>
          </p:cNvSpPr>
          <p:nvPr>
            <p:ph type="body" idx="1"/>
          </p:nvPr>
        </p:nvSpPr>
        <p:spPr>
          <a:xfrm>
            <a:off x="1370013" y="1370410"/>
            <a:ext cx="7313612" cy="3315891"/>
          </a:xfrm>
        </p:spPr>
        <p:txBody>
          <a:bodyPr/>
          <a:lstStyle/>
          <a:p>
            <a:r>
              <a:rPr lang="en-US" dirty="0" smtClean="0"/>
              <a:t>Semicircle – arc if the central angle is 180</a:t>
            </a:r>
            <a:r>
              <a:rPr lang="en-US" dirty="0" smtClean="0">
                <a:sym typeface="Symbol" pitchFamily="18" charset="2"/>
              </a:rPr>
              <a:t></a:t>
            </a:r>
          </a:p>
          <a:p>
            <a:endParaRPr lang="en-US" dirty="0"/>
          </a:p>
          <a:p>
            <a:r>
              <a:rPr lang="en-US" dirty="0"/>
              <a:t>Similar Circles – all circles are similar</a:t>
            </a:r>
          </a:p>
          <a:p>
            <a:endParaRPr lang="en-US" dirty="0"/>
          </a:p>
          <a:p>
            <a:r>
              <a:rPr lang="en-US" dirty="0"/>
              <a:t>Congruent circles – same radius</a:t>
            </a:r>
          </a:p>
          <a:p>
            <a:endParaRPr lang="en-US" dirty="0"/>
          </a:p>
          <a:p>
            <a:r>
              <a:rPr lang="en-US" dirty="0"/>
              <a:t>Congruent arcs – same radius and measure </a:t>
            </a:r>
          </a:p>
          <a:p>
            <a:endParaRPr lang="en-US" dirty="0">
              <a:sym typeface="Symbol" pitchFamily="18" charset="2"/>
            </a:endParaRPr>
          </a:p>
        </p:txBody>
      </p:sp>
      <p:sp>
        <p:nvSpPr>
          <p:cNvPr id="18437" name="Rectangle 5"/>
          <p:cNvSpPr>
            <a:spLocks noChangeArrowheads="1"/>
          </p:cNvSpPr>
          <p:nvPr/>
        </p:nvSpPr>
        <p:spPr bwMode="auto">
          <a:xfrm>
            <a:off x="1" y="2240638"/>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Tree>
    <p:extLst>
      <p:ext uri="{BB962C8B-B14F-4D97-AF65-F5344CB8AC3E}">
        <p14:creationId xmlns:p14="http://schemas.microsoft.com/office/powerpoint/2010/main" val="11596233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43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43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435">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43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5"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dirty="0"/>
              <a:t>10.2 Find Arc Measures</a:t>
            </a:r>
          </a:p>
        </p:txBody>
      </p:sp>
      <mc:AlternateContent xmlns:mc="http://schemas.openxmlformats.org/markup-compatibility/2006" xmlns:a14="http://schemas.microsoft.com/office/drawing/2010/main">
        <mc:Choice Requires="a14">
          <p:sp>
            <p:nvSpPr>
              <p:cNvPr id="20483" name="Rectangle 3"/>
              <p:cNvSpPr>
                <a:spLocks noGrp="1" noChangeArrowheads="1"/>
              </p:cNvSpPr>
              <p:nvPr>
                <p:ph type="body" idx="1"/>
              </p:nvPr>
            </p:nvSpPr>
            <p:spPr>
              <a:xfrm>
                <a:off x="1370013" y="1370411"/>
                <a:ext cx="7313612" cy="3373041"/>
              </a:xfrm>
            </p:spPr>
            <p:txBody>
              <a:bodyPr/>
              <a:lstStyle/>
              <a:p>
                <a:r>
                  <a:rPr lang="en-US" sz="2500" dirty="0" smtClean="0"/>
                  <a:t>Identify as </a:t>
                </a:r>
                <a:r>
                  <a:rPr lang="en-US" sz="2500" i="1" dirty="0" smtClean="0"/>
                  <a:t>major arc</a:t>
                </a:r>
                <a:r>
                  <a:rPr lang="en-US" sz="2500" dirty="0" smtClean="0"/>
                  <a:t>, </a:t>
                </a:r>
                <a:r>
                  <a:rPr lang="en-US" sz="2500" i="1" dirty="0" smtClean="0"/>
                  <a:t>minor arc</a:t>
                </a:r>
                <a:r>
                  <a:rPr lang="en-US" sz="2500" dirty="0" smtClean="0"/>
                  <a:t>, or </a:t>
                </a:r>
                <a:r>
                  <a:rPr lang="en-US" sz="2500" i="1" dirty="0" smtClean="0"/>
                  <a:t>semicircle</a:t>
                </a:r>
                <a:r>
                  <a:rPr lang="en-US" sz="2500" dirty="0" smtClean="0"/>
                  <a:t>.  Find the measure.</a:t>
                </a:r>
              </a:p>
              <a:p>
                <a14:m>
                  <m:oMath xmlns:m="http://schemas.openxmlformats.org/officeDocument/2006/math">
                    <m:groupChr>
                      <m:groupChrPr>
                        <m:chr m:val="⏜"/>
                        <m:pos m:val="top"/>
                        <m:vertJc m:val="bot"/>
                        <m:ctrlPr>
                          <a:rPr lang="en-US" sz="2500" b="0" i="1" smtClean="0">
                            <a:latin typeface="Cambria Math"/>
                          </a:rPr>
                        </m:ctrlPr>
                      </m:groupChrPr>
                      <m:e>
                        <m:r>
                          <a:rPr lang="en-US" sz="2500" b="0" i="1" smtClean="0">
                            <a:latin typeface="Cambria Math"/>
                          </a:rPr>
                          <m:t>𝑇𝑄</m:t>
                        </m:r>
                      </m:e>
                    </m:groupChr>
                  </m:oMath>
                </a14:m>
                <a:endParaRPr lang="en-US" sz="2500" dirty="0" smtClean="0"/>
              </a:p>
              <a:p>
                <a:endParaRPr lang="en-US" sz="2500" dirty="0"/>
              </a:p>
              <a:p>
                <a14:m>
                  <m:oMath xmlns:m="http://schemas.openxmlformats.org/officeDocument/2006/math">
                    <m:groupChr>
                      <m:groupChrPr>
                        <m:chr m:val="⏜"/>
                        <m:pos m:val="top"/>
                        <m:vertJc m:val="bot"/>
                        <m:ctrlPr>
                          <a:rPr lang="en-US" sz="2500" b="0" i="1" smtClean="0">
                            <a:latin typeface="Cambria Math"/>
                          </a:rPr>
                        </m:ctrlPr>
                      </m:groupChrPr>
                      <m:e>
                        <m:r>
                          <a:rPr lang="en-US" sz="2500" b="0" i="1" smtClean="0">
                            <a:latin typeface="Cambria Math"/>
                          </a:rPr>
                          <m:t>𝑇𝑄𝑅</m:t>
                        </m:r>
                      </m:e>
                    </m:groupChr>
                  </m:oMath>
                </a14:m>
                <a:endParaRPr lang="en-US" sz="2500" b="0" dirty="0" smtClean="0"/>
              </a:p>
              <a:p>
                <a:endParaRPr lang="en-US" sz="2500" dirty="0" smtClean="0"/>
              </a:p>
              <a:p>
                <a14:m>
                  <m:oMath xmlns:m="http://schemas.openxmlformats.org/officeDocument/2006/math">
                    <m:groupChr>
                      <m:groupChrPr>
                        <m:chr m:val="⏜"/>
                        <m:pos m:val="top"/>
                        <m:vertJc m:val="bot"/>
                        <m:ctrlPr>
                          <a:rPr lang="en-US" sz="2500" b="0" i="1" smtClean="0">
                            <a:latin typeface="Cambria Math"/>
                          </a:rPr>
                        </m:ctrlPr>
                      </m:groupChrPr>
                      <m:e>
                        <m:r>
                          <a:rPr lang="en-US" sz="2500" b="0" i="1" smtClean="0">
                            <a:latin typeface="Cambria Math"/>
                          </a:rPr>
                          <m:t>𝑄𝑅𝑇</m:t>
                        </m:r>
                      </m:e>
                    </m:groupChr>
                  </m:oMath>
                </a14:m>
                <a:endParaRPr lang="en-US" sz="2500" dirty="0"/>
              </a:p>
            </p:txBody>
          </p:sp>
        </mc:Choice>
        <mc:Fallback xmlns="">
          <p:sp>
            <p:nvSpPr>
              <p:cNvPr id="20483" name="Rectangle 3"/>
              <p:cNvSpPr>
                <a:spLocks noGrp="1" noRot="1" noChangeAspect="1" noMove="1" noResize="1" noEditPoints="1" noAdjustHandles="1" noChangeArrowheads="1" noChangeShapeType="1" noTextEdit="1"/>
              </p:cNvSpPr>
              <p:nvPr>
                <p:ph type="body" idx="1"/>
              </p:nvPr>
            </p:nvSpPr>
            <p:spPr>
              <a:xfrm>
                <a:off x="1370013" y="1827213"/>
                <a:ext cx="7313612" cy="4497387"/>
              </a:xfrm>
              <a:blipFill rotWithShape="1">
                <a:blip r:embed="rId3"/>
                <a:stretch>
                  <a:fillRect l="-500" t="-949"/>
                </a:stretch>
              </a:blipFill>
            </p:spPr>
            <p:txBody>
              <a:bodyPr/>
              <a:lstStyle/>
              <a:p>
                <a:r>
                  <a:rPr lang="en-US">
                    <a:noFill/>
                  </a:rPr>
                  <a:t> </a:t>
                </a:r>
              </a:p>
            </p:txBody>
          </p:sp>
        </mc:Fallback>
      </mc:AlternateContent>
      <p:pic>
        <p:nvPicPr>
          <p:cNvPr id="9218" name="Picture 2"/>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6324600" y="2266950"/>
            <a:ext cx="2619375" cy="2447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302634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48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48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048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048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10.2 Find Arc Measures</a:t>
            </a:r>
          </a:p>
        </p:txBody>
      </p:sp>
      <p:sp>
        <p:nvSpPr>
          <p:cNvPr id="3" name="Content Placeholder 2"/>
          <p:cNvSpPr>
            <a:spLocks noGrp="1"/>
          </p:cNvSpPr>
          <p:nvPr>
            <p:ph idx="1"/>
          </p:nvPr>
        </p:nvSpPr>
        <p:spPr/>
        <p:txBody>
          <a:bodyPr/>
          <a:lstStyle/>
          <a:p>
            <a:r>
              <a:rPr lang="en-US" dirty="0" smtClean="0"/>
              <a:t>Tell whether the red arcs are congruent.</a:t>
            </a:r>
          </a:p>
          <a:p>
            <a:endParaRPr lang="en-US" dirty="0"/>
          </a:p>
          <a:p>
            <a:endParaRPr lang="en-US" dirty="0" smtClean="0"/>
          </a:p>
          <a:p>
            <a:endParaRPr lang="en-US" dirty="0"/>
          </a:p>
          <a:p>
            <a:endParaRPr lang="en-US" dirty="0" smtClean="0"/>
          </a:p>
          <a:p>
            <a:r>
              <a:rPr lang="en-US" i="1" dirty="0"/>
              <a:t>661 #2-16 even, 20-24 even, 26-34 </a:t>
            </a:r>
            <a:r>
              <a:rPr lang="en-US" i="1" dirty="0" smtClean="0"/>
              <a:t>all = 20</a:t>
            </a:r>
            <a:endParaRPr lang="en-US" dirty="0"/>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17017" y="1809750"/>
            <a:ext cx="3809999" cy="14033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3" name="Picture 3"/>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5981690" y="1809750"/>
            <a:ext cx="3162309" cy="14033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476183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10242"/>
                                        </p:tgtEl>
                                        <p:attrNameLst>
                                          <p:attrName>style.visibility</p:attrName>
                                        </p:attrNameLst>
                                      </p:cBhvr>
                                      <p:to>
                                        <p:strVal val="visible"/>
                                      </p:to>
                                    </p:set>
                                    <p:animEffect transition="in" filter="fade">
                                      <p:cBhvr>
                                        <p:cTn id="11" dur="500"/>
                                        <p:tgtEl>
                                          <p:spTgt spid="10242"/>
                                        </p:tgtEl>
                                      </p:cBhvr>
                                    </p:animEffect>
                                  </p:childTnLst>
                                </p:cTn>
                              </p:par>
                            </p:childTnLst>
                          </p:cTn>
                        </p:par>
                      </p:childTnLst>
                    </p:cTn>
                  </p:par>
                  <p:par>
                    <p:cTn id="12" fill="hold">
                      <p:stCondLst>
                        <p:cond delay="indefinite"/>
                      </p:stCondLst>
                      <p:childTnLst>
                        <p:par>
                          <p:cTn id="13" fill="hold">
                            <p:stCondLst>
                              <p:cond delay="0"/>
                            </p:stCondLst>
                            <p:childTnLst>
                              <p:par>
                                <p:cTn id="14" presetID="16" presetClass="entr" presetSubtype="21" fill="hold" nodeType="clickEffect">
                                  <p:stCondLst>
                                    <p:cond delay="0"/>
                                  </p:stCondLst>
                                  <p:childTnLst>
                                    <p:set>
                                      <p:cBhvr>
                                        <p:cTn id="15" dur="1" fill="hold">
                                          <p:stCondLst>
                                            <p:cond delay="0"/>
                                          </p:stCondLst>
                                        </p:cTn>
                                        <p:tgtEl>
                                          <p:spTgt spid="10243"/>
                                        </p:tgtEl>
                                        <p:attrNameLst>
                                          <p:attrName>style.visibility</p:attrName>
                                        </p:attrNameLst>
                                      </p:cBhvr>
                                      <p:to>
                                        <p:strVal val="visible"/>
                                      </p:to>
                                    </p:set>
                                    <p:animEffect transition="in" filter="barn(inVertical)">
                                      <p:cBhvr>
                                        <p:cTn id="16" dur="500"/>
                                        <p:tgtEl>
                                          <p:spTgt spid="10243"/>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Answers and Quiz</a:t>
            </a:r>
            <a:endParaRPr lang="en-US" dirty="0"/>
          </a:p>
        </p:txBody>
      </p:sp>
      <p:sp>
        <p:nvSpPr>
          <p:cNvPr id="3" name="Content Placeholder 2"/>
          <p:cNvSpPr>
            <a:spLocks noGrp="1"/>
          </p:cNvSpPr>
          <p:nvPr>
            <p:ph idx="1"/>
          </p:nvPr>
        </p:nvSpPr>
        <p:spPr/>
        <p:txBody>
          <a:bodyPr/>
          <a:lstStyle/>
          <a:p>
            <a:r>
              <a:rPr lang="en-US" dirty="0" smtClean="0">
                <a:hlinkClick r:id="rId3" action="ppaction://hlinkpres?slideindex=1&amp;slidetitle="/>
              </a:rPr>
              <a:t>10.2 Answers</a:t>
            </a:r>
            <a:endParaRPr lang="en-US" dirty="0" smtClean="0"/>
          </a:p>
          <a:p>
            <a:endParaRPr lang="en-US" dirty="0" smtClean="0"/>
          </a:p>
          <a:p>
            <a:endParaRPr lang="en-US" dirty="0"/>
          </a:p>
          <a:p>
            <a:r>
              <a:rPr lang="en-US" dirty="0" smtClean="0">
                <a:hlinkClick r:id="rId4" action="ppaction://hlinkpres?slideindex=1&amp;slidetitle="/>
              </a:rPr>
              <a:t>10.2 Homework Quiz</a:t>
            </a:r>
            <a:endParaRPr lang="en-US" dirty="0"/>
          </a:p>
        </p:txBody>
      </p:sp>
    </p:spTree>
    <p:extLst>
      <p:ext uri="{BB962C8B-B14F-4D97-AF65-F5344CB8AC3E}">
        <p14:creationId xmlns:p14="http://schemas.microsoft.com/office/powerpoint/2010/main" val="26875986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10.3 Apply Properties of Chords</a:t>
            </a:r>
            <a:endParaRPr lang="en-US" dirty="0"/>
          </a:p>
        </p:txBody>
      </p:sp>
      <p:sp>
        <p:nvSpPr>
          <p:cNvPr id="3" name="Content Placeholder 2"/>
          <p:cNvSpPr>
            <a:spLocks noGrp="1"/>
          </p:cNvSpPr>
          <p:nvPr>
            <p:ph idx="1"/>
          </p:nvPr>
        </p:nvSpPr>
        <p:spPr/>
        <p:txBody>
          <a:bodyPr/>
          <a:lstStyle/>
          <a:p>
            <a:r>
              <a:rPr lang="en-US" dirty="0" smtClean="0"/>
              <a:t>Chords divide a circle into a major and minor arc.</a:t>
            </a:r>
            <a:endParaRPr lang="en-US" dirty="0"/>
          </a:p>
        </p:txBody>
      </p:sp>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216997" y="1743075"/>
            <a:ext cx="1555403" cy="21550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mc:AlternateContent xmlns:mc="http://schemas.openxmlformats.org/markup-compatibility/2006" xmlns:a14="http://schemas.microsoft.com/office/drawing/2010/main">
        <mc:Choice Requires="a14">
          <p:sp>
            <p:nvSpPr>
              <p:cNvPr id="4" name="TextBox 3"/>
              <p:cNvSpPr txBox="1"/>
              <p:nvPr/>
            </p:nvSpPr>
            <p:spPr>
              <a:xfrm>
                <a:off x="1371600" y="3913571"/>
                <a:ext cx="7772400" cy="954107"/>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n-US" sz="2800" dirty="0" smtClean="0">
                    <a:solidFill>
                      <a:schemeClr val="bg1"/>
                    </a:solidFill>
                  </a:rPr>
                  <a:t>In the same circle, or </a:t>
                </a:r>
                <a14:m>
                  <m:oMath xmlns:m="http://schemas.openxmlformats.org/officeDocument/2006/math">
                    <m:r>
                      <a:rPr lang="en-US" sz="2800" b="0" i="1" smtClean="0">
                        <a:solidFill>
                          <a:schemeClr val="bg1"/>
                        </a:solidFill>
                        <a:latin typeface="Cambria Math"/>
                      </a:rPr>
                      <m:t>≅</m:t>
                    </m:r>
                  </m:oMath>
                </a14:m>
                <a:r>
                  <a:rPr lang="en-US" sz="2800" dirty="0" smtClean="0">
                    <a:solidFill>
                      <a:schemeClr val="bg1"/>
                    </a:solidFill>
                  </a:rPr>
                  <a:t> circles, two minor arcs are </a:t>
                </a:r>
                <a14:m>
                  <m:oMath xmlns:m="http://schemas.openxmlformats.org/officeDocument/2006/math">
                    <m:r>
                      <a:rPr lang="en-US" sz="2800" b="0" i="1" smtClean="0">
                        <a:solidFill>
                          <a:schemeClr val="bg1"/>
                        </a:solidFill>
                        <a:latin typeface="Cambria Math"/>
                      </a:rPr>
                      <m:t>≅</m:t>
                    </m:r>
                  </m:oMath>
                </a14:m>
                <a:r>
                  <a:rPr lang="en-US" sz="2800" dirty="0" smtClean="0">
                    <a:solidFill>
                      <a:schemeClr val="bg1"/>
                    </a:solidFill>
                  </a:rPr>
                  <a:t> </a:t>
                </a:r>
                <a:r>
                  <a:rPr lang="en-US" sz="2800" dirty="0" err="1" smtClean="0">
                    <a:solidFill>
                      <a:schemeClr val="bg1"/>
                    </a:solidFill>
                  </a:rPr>
                  <a:t>iff</a:t>
                </a:r>
                <a:r>
                  <a:rPr lang="en-US" sz="2800" dirty="0" smtClean="0">
                    <a:solidFill>
                      <a:schemeClr val="bg1"/>
                    </a:solidFill>
                  </a:rPr>
                  <a:t> their chords are </a:t>
                </a:r>
                <a14:m>
                  <m:oMath xmlns:m="http://schemas.openxmlformats.org/officeDocument/2006/math">
                    <m:r>
                      <a:rPr lang="en-US" sz="2800" b="0" i="1" smtClean="0">
                        <a:solidFill>
                          <a:schemeClr val="bg1"/>
                        </a:solidFill>
                        <a:latin typeface="Cambria Math"/>
                      </a:rPr>
                      <m:t>≅</m:t>
                    </m:r>
                  </m:oMath>
                </a14:m>
                <a:r>
                  <a:rPr lang="en-US" sz="2800" dirty="0" smtClean="0">
                    <a:solidFill>
                      <a:schemeClr val="bg1"/>
                    </a:solidFill>
                  </a:rPr>
                  <a:t>.</a:t>
                </a:r>
                <a:endParaRPr lang="en-US" sz="2800" dirty="0">
                  <a:solidFill>
                    <a:schemeClr val="bg1"/>
                  </a:solidFill>
                </a:endParaRPr>
              </a:p>
            </p:txBody>
          </p:sp>
        </mc:Choice>
        <mc:Fallback xmlns="">
          <p:sp>
            <p:nvSpPr>
              <p:cNvPr id="4" name="TextBox 3"/>
              <p:cNvSpPr txBox="1">
                <a:spLocks noRot="1" noChangeAspect="1" noMove="1" noResize="1" noEditPoints="1" noAdjustHandles="1" noChangeArrowheads="1" noChangeShapeType="1" noTextEdit="1"/>
              </p:cNvSpPr>
              <p:nvPr/>
            </p:nvSpPr>
            <p:spPr>
              <a:xfrm>
                <a:off x="1371600" y="5218093"/>
                <a:ext cx="7772400" cy="954107"/>
              </a:xfrm>
              <a:prstGeom prst="rect">
                <a:avLst/>
              </a:prstGeom>
              <a:blipFill rotWithShape="1">
                <a:blip r:embed="rId4"/>
                <a:stretch>
                  <a:fillRect/>
                </a:stretch>
              </a:blipFill>
            </p:spPr>
            <p:txBody>
              <a:bodyPr/>
              <a:lstStyle/>
              <a:p>
                <a:r>
                  <a:rPr lang="en-US">
                    <a:noFill/>
                  </a:rPr>
                  <a:t> </a:t>
                </a:r>
              </a:p>
            </p:txBody>
          </p:sp>
        </mc:Fallback>
      </mc:AlternateContent>
      <p:pic>
        <p:nvPicPr>
          <p:cNvPr id="11267" name="Picture 3"/>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1600203" y="2332435"/>
            <a:ext cx="1219198" cy="15362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34553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2" presetClass="entr" presetSubtype="4" fill="hold" nodeType="withEffect">
                                  <p:stCondLst>
                                    <p:cond delay="0"/>
                                  </p:stCondLst>
                                  <p:childTnLst>
                                    <p:set>
                                      <p:cBhvr>
                                        <p:cTn id="8" dur="1" fill="hold">
                                          <p:stCondLst>
                                            <p:cond delay="0"/>
                                          </p:stCondLst>
                                        </p:cTn>
                                        <p:tgtEl>
                                          <p:spTgt spid="11266"/>
                                        </p:tgtEl>
                                        <p:attrNameLst>
                                          <p:attrName>style.visibility</p:attrName>
                                        </p:attrNameLst>
                                      </p:cBhvr>
                                      <p:to>
                                        <p:strVal val="visible"/>
                                      </p:to>
                                    </p:set>
                                    <p:anim calcmode="lin" valueType="num">
                                      <p:cBhvr additive="base">
                                        <p:cTn id="9" dur="500" fill="hold"/>
                                        <p:tgtEl>
                                          <p:spTgt spid="11266"/>
                                        </p:tgtEl>
                                        <p:attrNameLst>
                                          <p:attrName>ppt_x</p:attrName>
                                        </p:attrNameLst>
                                      </p:cBhvr>
                                      <p:tavLst>
                                        <p:tav tm="0">
                                          <p:val>
                                            <p:strVal val="#ppt_x"/>
                                          </p:val>
                                        </p:tav>
                                        <p:tav tm="100000">
                                          <p:val>
                                            <p:strVal val="#ppt_x"/>
                                          </p:val>
                                        </p:tav>
                                      </p:tavLst>
                                    </p:anim>
                                    <p:anim calcmode="lin" valueType="num">
                                      <p:cBhvr additive="base">
                                        <p:cTn id="10" dur="500" fill="hold"/>
                                        <p:tgtEl>
                                          <p:spTgt spid="11266"/>
                                        </p:tgtEl>
                                        <p:attrNameLst>
                                          <p:attrName>ppt_y</p:attrName>
                                        </p:attrNameLst>
                                      </p:cBhvr>
                                      <p:tavLst>
                                        <p:tav tm="0">
                                          <p:val>
                                            <p:strVal val="1+#ppt_h/2"/>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par>
                                <p:cTn id="16" presetID="22" presetClass="entr" presetSubtype="1" fill="hold" nodeType="withEffect">
                                  <p:stCondLst>
                                    <p:cond delay="0"/>
                                  </p:stCondLst>
                                  <p:childTnLst>
                                    <p:set>
                                      <p:cBhvr>
                                        <p:cTn id="17" dur="1" fill="hold">
                                          <p:stCondLst>
                                            <p:cond delay="0"/>
                                          </p:stCondLst>
                                        </p:cTn>
                                        <p:tgtEl>
                                          <p:spTgt spid="11267"/>
                                        </p:tgtEl>
                                        <p:attrNameLst>
                                          <p:attrName>style.visibility</p:attrName>
                                        </p:attrNameLst>
                                      </p:cBhvr>
                                      <p:to>
                                        <p:strVal val="visible"/>
                                      </p:to>
                                    </p:set>
                                    <p:animEffect transition="in" filter="wipe(up)">
                                      <p:cBhvr>
                                        <p:cTn id="18" dur="500"/>
                                        <p:tgtEl>
                                          <p:spTgt spid="112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r>
              <a:rPr lang="en-US" dirty="0"/>
              <a:t>This Slideshow was developed to accompany the textbook</a:t>
            </a:r>
          </a:p>
          <a:p>
            <a:pPr lvl="1"/>
            <a:r>
              <a:rPr lang="en-US" i="1" smtClean="0"/>
              <a:t>Larson </a:t>
            </a:r>
            <a:r>
              <a:rPr lang="en-US" i="1" smtClean="0"/>
              <a:t>Geometry</a:t>
            </a:r>
            <a:endParaRPr lang="en-US" i="1" dirty="0"/>
          </a:p>
          <a:p>
            <a:pPr lvl="1"/>
            <a:r>
              <a:rPr lang="en-US" i="1" dirty="0" smtClean="0"/>
              <a:t>By Larson</a:t>
            </a:r>
            <a:r>
              <a:rPr lang="en-US" i="1" dirty="0"/>
              <a:t>, R., Boswell, L., </a:t>
            </a:r>
            <a:r>
              <a:rPr lang="en-US" i="1" dirty="0" err="1"/>
              <a:t>Kanold</a:t>
            </a:r>
            <a:r>
              <a:rPr lang="en-US" i="1" dirty="0"/>
              <a:t>, T. D., &amp; Stiff, L. </a:t>
            </a:r>
            <a:endParaRPr lang="en-US" i="1" dirty="0" smtClean="0"/>
          </a:p>
          <a:p>
            <a:pPr lvl="1"/>
            <a:r>
              <a:rPr lang="en-US" i="1" dirty="0" smtClean="0"/>
              <a:t>2011 </a:t>
            </a:r>
            <a:r>
              <a:rPr lang="en-US" i="1" dirty="0"/>
              <a:t>Holt </a:t>
            </a:r>
            <a:r>
              <a:rPr lang="en-US" i="1" dirty="0" smtClean="0"/>
              <a:t>McDougal</a:t>
            </a:r>
          </a:p>
          <a:p>
            <a:r>
              <a:rPr lang="en-US" dirty="0"/>
              <a:t>Some examples and diagrams are taken from the textbook.</a:t>
            </a:r>
          </a:p>
          <a:p>
            <a:endParaRPr lang="en-US" i="1" dirty="0"/>
          </a:p>
          <a:p>
            <a:endParaRPr lang="en-US" dirty="0"/>
          </a:p>
        </p:txBody>
      </p:sp>
      <p:sp>
        <p:nvSpPr>
          <p:cNvPr id="4" name="Rectangle 3"/>
          <p:cNvSpPr/>
          <p:nvPr/>
        </p:nvSpPr>
        <p:spPr bwMode="auto">
          <a:xfrm>
            <a:off x="4800600" y="4149657"/>
            <a:ext cx="4343400" cy="990600"/>
          </a:xfrm>
          <a:prstGeom prst="rect">
            <a:avLst/>
          </a:prstGeom>
          <a:ln>
            <a:headEnd type="none" w="med" len="med"/>
            <a:tailEnd type="none" w="med" len="med"/>
          </a:ln>
        </p:spPr>
        <p:style>
          <a:lnRef idx="1">
            <a:schemeClr val="dk1"/>
          </a:lnRef>
          <a:fillRef idx="3">
            <a:schemeClr val="dk1"/>
          </a:fillRef>
          <a:effectRef idx="2">
            <a:schemeClr val="dk1"/>
          </a:effectRef>
          <a:fontRef idx="minor">
            <a:schemeClr val="lt1"/>
          </a:fontRef>
        </p:style>
        <p:txBody>
          <a:bodyPr vert="horz" wrap="square" lIns="91440" tIns="45720" rIns="91440" bIns="45720" numCol="1" rtlCol="0" anchor="t" anchorCtr="0" compatLnSpc="1">
            <a:prstTxWarp prst="textNoShape">
              <a:avLst/>
            </a:prstTxWarp>
          </a:bodyPr>
          <a:lstStyle/>
          <a:p>
            <a:r>
              <a:rPr lang="en-US" dirty="0" smtClean="0"/>
              <a:t>Slides created by </a:t>
            </a:r>
          </a:p>
          <a:p>
            <a:r>
              <a:rPr lang="en-US" dirty="0" smtClean="0"/>
              <a:t>Richard Wright, Andrews Academy </a:t>
            </a:r>
          </a:p>
          <a:p>
            <a:pPr marL="0" marR="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omic Sans MS" pitchFamily="66" charset="0"/>
                <a:hlinkClick r:id="rId2"/>
              </a:rPr>
              <a:t>rwright@andrews.edu</a:t>
            </a:r>
            <a:r>
              <a:rPr kumimoji="0" lang="en-US" sz="1800" b="0" i="0" u="none" strike="noStrike" cap="none" normalizeH="0" baseline="0" dirty="0" smtClean="0">
                <a:ln>
                  <a:noFill/>
                </a:ln>
                <a:solidFill>
                  <a:schemeClr val="tx1"/>
                </a:solidFill>
                <a:effectLst/>
                <a:latin typeface="Comic Sans MS" pitchFamily="66" charset="0"/>
              </a:rPr>
              <a:t> </a:t>
            </a:r>
          </a:p>
        </p:txBody>
      </p:sp>
    </p:spTree>
    <p:extLst>
      <p:ext uri="{BB962C8B-B14F-4D97-AF65-F5344CB8AC3E}">
        <p14:creationId xmlns:p14="http://schemas.microsoft.com/office/powerpoint/2010/main" val="95000012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10.3 Apply Properties of Chords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endParaRPr lang="en-US" dirty="0"/>
              </a:p>
              <a:p>
                <a:r>
                  <a:rPr lang="en-US" dirty="0" smtClean="0"/>
                  <a:t>If </a:t>
                </a:r>
                <a14:m>
                  <m:oMath xmlns:m="http://schemas.openxmlformats.org/officeDocument/2006/math">
                    <m:r>
                      <a:rPr lang="en-US" b="0" i="1" smtClean="0">
                        <a:latin typeface="Cambria Math"/>
                      </a:rPr>
                      <m:t>𝑚</m:t>
                    </m:r>
                    <m:groupChr>
                      <m:groupChrPr>
                        <m:chr m:val="⏜"/>
                        <m:pos m:val="top"/>
                        <m:vertJc m:val="bot"/>
                        <m:ctrlPr>
                          <a:rPr lang="en-US" b="0" i="1" smtClean="0">
                            <a:latin typeface="Cambria Math"/>
                          </a:rPr>
                        </m:ctrlPr>
                      </m:groupChrPr>
                      <m:e>
                        <m:r>
                          <a:rPr lang="en-US" b="0" i="1" smtClean="0">
                            <a:latin typeface="Cambria Math"/>
                          </a:rPr>
                          <m:t>𝐴𝐵</m:t>
                        </m:r>
                      </m:e>
                    </m:groupChr>
                    <m:r>
                      <a:rPr lang="en-US" b="0" i="1" smtClean="0">
                        <a:latin typeface="Cambria Math"/>
                      </a:rPr>
                      <m:t>=110°</m:t>
                    </m:r>
                  </m:oMath>
                </a14:m>
                <a:r>
                  <a:rPr lang="en-US" dirty="0" smtClean="0"/>
                  <a:t>, find </a:t>
                </a:r>
                <a14:m>
                  <m:oMath xmlns:m="http://schemas.openxmlformats.org/officeDocument/2006/math">
                    <m:r>
                      <a:rPr lang="en-US" b="0" i="1" smtClean="0">
                        <a:latin typeface="Cambria Math"/>
                      </a:rPr>
                      <m:t>𝑚</m:t>
                    </m:r>
                    <m:groupChr>
                      <m:groupChrPr>
                        <m:chr m:val="⏜"/>
                        <m:pos m:val="top"/>
                        <m:vertJc m:val="bot"/>
                        <m:ctrlPr>
                          <a:rPr lang="en-US" b="0" i="1" smtClean="0">
                            <a:latin typeface="Cambria Math"/>
                          </a:rPr>
                        </m:ctrlPr>
                      </m:groupChrPr>
                      <m:e>
                        <m:r>
                          <a:rPr lang="en-US" b="0" i="1" smtClean="0">
                            <a:latin typeface="Cambria Math"/>
                          </a:rPr>
                          <m:t>𝐵𝐶</m:t>
                        </m:r>
                      </m:e>
                    </m:groupChr>
                  </m:oMath>
                </a14:m>
                <a:r>
                  <a:rPr lang="en-US" dirty="0" smtClean="0"/>
                  <a:t>.</a:t>
                </a:r>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3"/>
                <a:stretch>
                  <a:fillRect l="-751"/>
                </a:stretch>
              </a:blipFill>
            </p:spPr>
            <p:txBody>
              <a:bodyPr/>
              <a:lstStyle/>
              <a:p>
                <a:r>
                  <a:rPr lang="en-US">
                    <a:noFill/>
                  </a:rPr>
                  <a:t> </a:t>
                </a:r>
              </a:p>
            </p:txBody>
          </p:sp>
        </mc:Fallback>
      </mc:AlternateContent>
      <p:pic>
        <p:nvPicPr>
          <p:cNvPr id="12290" name="Picture 2"/>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6769199" y="1200151"/>
            <a:ext cx="2389492" cy="2438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7916662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10.3 Apply Properties of Chords</a:t>
            </a:r>
          </a:p>
        </p:txBody>
      </p:sp>
      <p:sp>
        <p:nvSpPr>
          <p:cNvPr id="3" name="Content Placeholder 2"/>
          <p:cNvSpPr>
            <a:spLocks noGrp="1"/>
          </p:cNvSpPr>
          <p:nvPr>
            <p:ph idx="1"/>
          </p:nvPr>
        </p:nvSpPr>
        <p:spPr/>
        <p:txBody>
          <a:bodyPr/>
          <a:lstStyle/>
          <a:p>
            <a:endParaRPr lang="en-US"/>
          </a:p>
        </p:txBody>
      </p:sp>
      <mc:AlternateContent xmlns:mc="http://schemas.openxmlformats.org/markup-compatibility/2006" xmlns:a14="http://schemas.microsoft.com/office/drawing/2010/main">
        <mc:Choice Requires="a14">
          <p:sp>
            <p:nvSpPr>
              <p:cNvPr id="4" name="TextBox 3"/>
              <p:cNvSpPr txBox="1"/>
              <p:nvPr/>
            </p:nvSpPr>
            <p:spPr>
              <a:xfrm>
                <a:off x="1371600" y="1314451"/>
                <a:ext cx="7772400" cy="954107"/>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n-US" sz="2800" dirty="0" smtClean="0">
                    <a:solidFill>
                      <a:schemeClr val="bg1"/>
                    </a:solidFill>
                  </a:rPr>
                  <a:t>If one chord is </a:t>
                </a:r>
                <a14:m>
                  <m:oMath xmlns:m="http://schemas.openxmlformats.org/officeDocument/2006/math">
                    <m:r>
                      <a:rPr lang="en-US" sz="2800" b="0" i="1" smtClean="0">
                        <a:solidFill>
                          <a:schemeClr val="bg1"/>
                        </a:solidFill>
                        <a:latin typeface="Cambria Math"/>
                      </a:rPr>
                      <m:t>⊥</m:t>
                    </m:r>
                  </m:oMath>
                </a14:m>
                <a:r>
                  <a:rPr lang="en-US" sz="2800" dirty="0" smtClean="0">
                    <a:solidFill>
                      <a:schemeClr val="bg1"/>
                    </a:solidFill>
                  </a:rPr>
                  <a:t> bisector of another chord, then the 1</a:t>
                </a:r>
                <a:r>
                  <a:rPr lang="en-US" sz="2800" baseline="30000" dirty="0" smtClean="0">
                    <a:solidFill>
                      <a:schemeClr val="bg1"/>
                    </a:solidFill>
                  </a:rPr>
                  <a:t>st</a:t>
                </a:r>
                <a:r>
                  <a:rPr lang="en-US" sz="2800" dirty="0" smtClean="0">
                    <a:solidFill>
                      <a:schemeClr val="bg1"/>
                    </a:solidFill>
                  </a:rPr>
                  <a:t> chord is diameter.</a:t>
                </a:r>
                <a:endParaRPr lang="en-US" sz="2800" dirty="0">
                  <a:solidFill>
                    <a:schemeClr val="bg1"/>
                  </a:solidFill>
                </a:endParaRPr>
              </a:p>
            </p:txBody>
          </p:sp>
        </mc:Choice>
        <mc:Fallback xmlns="">
          <p:sp>
            <p:nvSpPr>
              <p:cNvPr id="4" name="TextBox 3"/>
              <p:cNvSpPr txBox="1">
                <a:spLocks noRot="1" noChangeAspect="1" noMove="1" noResize="1" noEditPoints="1" noAdjustHandles="1" noChangeArrowheads="1" noChangeShapeType="1" noTextEdit="1"/>
              </p:cNvSpPr>
              <p:nvPr/>
            </p:nvSpPr>
            <p:spPr>
              <a:xfrm>
                <a:off x="1371600" y="1314451"/>
                <a:ext cx="7772400" cy="954107"/>
              </a:xfrm>
              <a:prstGeom prst="rect">
                <a:avLst/>
              </a:prstGeom>
              <a:blipFill rotWithShape="1">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TextBox 4"/>
              <p:cNvSpPr txBox="1"/>
              <p:nvPr/>
            </p:nvSpPr>
            <p:spPr>
              <a:xfrm>
                <a:off x="1371600" y="4000502"/>
                <a:ext cx="7772400" cy="954107"/>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n-US" sz="2800" dirty="0" smtClean="0">
                    <a:solidFill>
                      <a:schemeClr val="bg1"/>
                    </a:solidFill>
                  </a:rPr>
                  <a:t>If a diameter is </a:t>
                </a:r>
                <a14:m>
                  <m:oMath xmlns:m="http://schemas.openxmlformats.org/officeDocument/2006/math">
                    <m:r>
                      <a:rPr lang="en-US" sz="2800" b="0" i="1" smtClean="0">
                        <a:solidFill>
                          <a:schemeClr val="bg1"/>
                        </a:solidFill>
                        <a:latin typeface="Cambria Math"/>
                      </a:rPr>
                      <m:t>⊥</m:t>
                    </m:r>
                  </m:oMath>
                </a14:m>
                <a:r>
                  <a:rPr lang="en-US" sz="2800" dirty="0" smtClean="0">
                    <a:solidFill>
                      <a:schemeClr val="bg1"/>
                    </a:solidFill>
                  </a:rPr>
                  <a:t> to a chord, then it bisects the chord and its arc.</a:t>
                </a:r>
                <a:endParaRPr lang="en-US" sz="2800" dirty="0">
                  <a:solidFill>
                    <a:schemeClr val="bg1"/>
                  </a:solidFill>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1371600" y="5334000"/>
                <a:ext cx="7772400" cy="954107"/>
              </a:xfrm>
              <a:prstGeom prst="rect">
                <a:avLst/>
              </a:prstGeom>
              <a:blipFill rotWithShape="1">
                <a:blip r:embed="rId4"/>
                <a:stretch>
                  <a:fillRect/>
                </a:stretch>
              </a:blipFill>
            </p:spPr>
            <p:txBody>
              <a:bodyPr/>
              <a:lstStyle/>
              <a:p>
                <a:r>
                  <a:rPr lang="en-US">
                    <a:noFill/>
                  </a:rPr>
                  <a:t> </a:t>
                </a:r>
              </a:p>
            </p:txBody>
          </p:sp>
        </mc:Fallback>
      </mc:AlternateContent>
      <p:pic>
        <p:nvPicPr>
          <p:cNvPr id="13314" name="Picture 2"/>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1371600" y="2279482"/>
            <a:ext cx="1724025" cy="17287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15" name="Picture 3"/>
          <p:cNvPicPr>
            <a:picLocks noChangeAspect="1" noChangeArrowheads="1"/>
          </p:cNvPicPr>
          <p:nvPr/>
        </p:nvPicPr>
        <p:blipFill>
          <a:blip r:embed="rId6">
            <a:extLst>
              <a:ext uri="{28A0092B-C50C-407E-A947-70E740481C1C}">
                <a14:useLocalDpi xmlns:a14="http://schemas.microsoft.com/office/drawing/2010/main" val="0"/>
              </a:ext>
            </a:extLst>
          </a:blip>
          <a:stretch>
            <a:fillRect/>
          </a:stretch>
        </p:blipFill>
        <p:spPr bwMode="auto">
          <a:xfrm>
            <a:off x="7010400" y="2279481"/>
            <a:ext cx="1655098" cy="17201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182186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6" presetClass="entr" presetSubtype="21" fill="hold" nodeType="withEffect">
                                  <p:stCondLst>
                                    <p:cond delay="0"/>
                                  </p:stCondLst>
                                  <p:childTnLst>
                                    <p:set>
                                      <p:cBhvr>
                                        <p:cTn id="9" dur="1" fill="hold">
                                          <p:stCondLst>
                                            <p:cond delay="0"/>
                                          </p:stCondLst>
                                        </p:cTn>
                                        <p:tgtEl>
                                          <p:spTgt spid="13314"/>
                                        </p:tgtEl>
                                        <p:attrNameLst>
                                          <p:attrName>style.visibility</p:attrName>
                                        </p:attrNameLst>
                                      </p:cBhvr>
                                      <p:to>
                                        <p:strVal val="visible"/>
                                      </p:to>
                                    </p:set>
                                    <p:animEffect transition="in" filter="barn(inVertical)">
                                      <p:cBhvr>
                                        <p:cTn id="10" dur="500"/>
                                        <p:tgtEl>
                                          <p:spTgt spid="1331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par>
                                <p:cTn id="16" presetID="6" presetClass="entr" presetSubtype="16" fill="hold" nodeType="withEffect">
                                  <p:stCondLst>
                                    <p:cond delay="0"/>
                                  </p:stCondLst>
                                  <p:childTnLst>
                                    <p:set>
                                      <p:cBhvr>
                                        <p:cTn id="17" dur="1" fill="hold">
                                          <p:stCondLst>
                                            <p:cond delay="0"/>
                                          </p:stCondLst>
                                        </p:cTn>
                                        <p:tgtEl>
                                          <p:spTgt spid="13315"/>
                                        </p:tgtEl>
                                        <p:attrNameLst>
                                          <p:attrName>style.visibility</p:attrName>
                                        </p:attrNameLst>
                                      </p:cBhvr>
                                      <p:to>
                                        <p:strVal val="visible"/>
                                      </p:to>
                                    </p:set>
                                    <p:animEffect transition="in" filter="circle(in)">
                                      <p:cBhvr>
                                        <p:cTn id="18" dur="2000"/>
                                        <p:tgtEl>
                                          <p:spTgt spid="133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10.3 Apply Properties of Chords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370013" y="1370410"/>
                <a:ext cx="7773988" cy="3086100"/>
              </a:xfrm>
            </p:spPr>
            <p:txBody>
              <a:bodyPr/>
              <a:lstStyle/>
              <a:p>
                <a:r>
                  <a:rPr lang="en-US" dirty="0" smtClean="0"/>
                  <a:t>Find the measure of the indicated arc.</a:t>
                </a:r>
              </a:p>
              <a:p>
                <a14:m>
                  <m:oMath xmlns:m="http://schemas.openxmlformats.org/officeDocument/2006/math">
                    <m:groupChr>
                      <m:groupChrPr>
                        <m:chr m:val="⏜"/>
                        <m:pos m:val="top"/>
                        <m:vertJc m:val="bot"/>
                        <m:ctrlPr>
                          <a:rPr lang="en-US" b="0" i="1" smtClean="0">
                            <a:latin typeface="Cambria Math"/>
                          </a:rPr>
                        </m:ctrlPr>
                      </m:groupChrPr>
                      <m:e>
                        <m:r>
                          <a:rPr lang="en-US" b="0" i="1" smtClean="0">
                            <a:latin typeface="Cambria Math"/>
                          </a:rPr>
                          <m:t>𝐶𝐷</m:t>
                        </m:r>
                      </m:e>
                    </m:groupChr>
                  </m:oMath>
                </a14:m>
                <a:endParaRPr lang="en-US" dirty="0" smtClean="0"/>
              </a:p>
              <a:p>
                <a:endParaRPr lang="en-US" dirty="0"/>
              </a:p>
              <a:p>
                <a:endParaRPr lang="en-US" b="0" i="1" dirty="0" smtClean="0">
                  <a:latin typeface="Cambria Math"/>
                </a:endParaRPr>
              </a:p>
              <a:p>
                <a14:m>
                  <m:oMath xmlns:m="http://schemas.openxmlformats.org/officeDocument/2006/math">
                    <m:groupChr>
                      <m:groupChrPr>
                        <m:chr m:val="⏜"/>
                        <m:pos m:val="top"/>
                        <m:vertJc m:val="bot"/>
                        <m:ctrlPr>
                          <a:rPr lang="en-US" b="0" i="1" smtClean="0">
                            <a:latin typeface="Cambria Math"/>
                          </a:rPr>
                        </m:ctrlPr>
                      </m:groupChrPr>
                      <m:e>
                        <m:r>
                          <a:rPr lang="en-US" b="0" i="1" smtClean="0">
                            <a:latin typeface="Cambria Math"/>
                          </a:rPr>
                          <m:t>𝐶𝐸</m:t>
                        </m:r>
                      </m:e>
                    </m:groupChr>
                  </m:oMath>
                </a14:m>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370013" y="1827213"/>
                <a:ext cx="7773988" cy="4114800"/>
              </a:xfrm>
              <a:blipFill rotWithShape="1">
                <a:blip r:embed="rId3"/>
                <a:stretch>
                  <a:fillRect l="-706" t="-1481"/>
                </a:stretch>
              </a:blipFill>
            </p:spPr>
            <p:txBody>
              <a:bodyPr/>
              <a:lstStyle/>
              <a:p>
                <a:r>
                  <a:rPr lang="en-US">
                    <a:noFill/>
                  </a:rPr>
                  <a:t> </a:t>
                </a:r>
              </a:p>
            </p:txBody>
          </p:sp>
        </mc:Fallback>
      </mc:AlternateContent>
      <p:pic>
        <p:nvPicPr>
          <p:cNvPr id="14338" name="Picture 2"/>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6381712" y="1885950"/>
            <a:ext cx="2403184" cy="1962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560197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10.3 Apply Properties of Chords</a:t>
            </a:r>
          </a:p>
        </p:txBody>
      </p:sp>
      <p:sp>
        <p:nvSpPr>
          <p:cNvPr id="3" name="Content Placeholder 2"/>
          <p:cNvSpPr>
            <a:spLocks noGrp="1"/>
          </p:cNvSpPr>
          <p:nvPr>
            <p:ph idx="1"/>
          </p:nvPr>
        </p:nvSpPr>
        <p:spPr/>
        <p:txBody>
          <a:bodyPr/>
          <a:lstStyle/>
          <a:p>
            <a:endParaRPr lang="en-US"/>
          </a:p>
        </p:txBody>
      </p:sp>
      <mc:AlternateContent xmlns:mc="http://schemas.openxmlformats.org/markup-compatibility/2006" xmlns:a14="http://schemas.microsoft.com/office/drawing/2010/main">
        <mc:Choice Requires="a14">
          <p:sp>
            <p:nvSpPr>
              <p:cNvPr id="4" name="TextBox 3"/>
              <p:cNvSpPr txBox="1"/>
              <p:nvPr/>
            </p:nvSpPr>
            <p:spPr>
              <a:xfrm>
                <a:off x="1409700" y="1314452"/>
                <a:ext cx="7772400" cy="954107"/>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n-US" sz="2800" dirty="0" smtClean="0">
                    <a:solidFill>
                      <a:schemeClr val="bg1"/>
                    </a:solidFill>
                  </a:rPr>
                  <a:t>In the same </a:t>
                </a:r>
                <a14:m>
                  <m:oMath xmlns:m="http://schemas.openxmlformats.org/officeDocument/2006/math">
                    <m:r>
                      <a:rPr lang="en-US" sz="2800" b="0" i="1" smtClean="0">
                        <a:solidFill>
                          <a:schemeClr val="bg1"/>
                        </a:solidFill>
                        <a:latin typeface="Cambria Math"/>
                      </a:rPr>
                      <m:t>⨀</m:t>
                    </m:r>
                  </m:oMath>
                </a14:m>
                <a:r>
                  <a:rPr lang="en-US" sz="2800" dirty="0" smtClean="0">
                    <a:solidFill>
                      <a:schemeClr val="bg1"/>
                    </a:solidFill>
                  </a:rPr>
                  <a:t>, or </a:t>
                </a:r>
                <a14:m>
                  <m:oMath xmlns:m="http://schemas.openxmlformats.org/officeDocument/2006/math">
                    <m:r>
                      <a:rPr lang="en-US" sz="2800" i="1" smtClean="0">
                        <a:solidFill>
                          <a:schemeClr val="bg1"/>
                        </a:solidFill>
                        <a:latin typeface="Cambria Math"/>
                      </a:rPr>
                      <m:t>≅</m:t>
                    </m:r>
                    <m:r>
                      <a:rPr lang="en-US" sz="2800" b="0" i="1" smtClean="0">
                        <a:solidFill>
                          <a:schemeClr val="bg1"/>
                        </a:solidFill>
                        <a:latin typeface="Cambria Math"/>
                      </a:rPr>
                      <m:t>⨀</m:t>
                    </m:r>
                  </m:oMath>
                </a14:m>
                <a:r>
                  <a:rPr lang="en-US" sz="2800" dirty="0" smtClean="0">
                    <a:solidFill>
                      <a:schemeClr val="bg1"/>
                    </a:solidFill>
                  </a:rPr>
                  <a:t>, 2 chords are </a:t>
                </a:r>
                <a14:m>
                  <m:oMath xmlns:m="http://schemas.openxmlformats.org/officeDocument/2006/math">
                    <m:r>
                      <a:rPr lang="en-US" sz="2800" b="0" i="1" smtClean="0">
                        <a:solidFill>
                          <a:schemeClr val="bg1"/>
                        </a:solidFill>
                        <a:latin typeface="Cambria Math"/>
                      </a:rPr>
                      <m:t>≅</m:t>
                    </m:r>
                  </m:oMath>
                </a14:m>
                <a:r>
                  <a:rPr lang="en-US" sz="2800" dirty="0" smtClean="0">
                    <a:solidFill>
                      <a:schemeClr val="bg1"/>
                    </a:solidFill>
                  </a:rPr>
                  <a:t> </a:t>
                </a:r>
                <a:r>
                  <a:rPr lang="en-US" sz="2800" dirty="0" err="1" smtClean="0">
                    <a:solidFill>
                      <a:schemeClr val="bg1"/>
                    </a:solidFill>
                  </a:rPr>
                  <a:t>iff</a:t>
                </a:r>
                <a:r>
                  <a:rPr lang="en-US" sz="2800" dirty="0" smtClean="0">
                    <a:solidFill>
                      <a:schemeClr val="bg1"/>
                    </a:solidFill>
                  </a:rPr>
                  <a:t> they are equidistant from the center.</a:t>
                </a:r>
                <a:endParaRPr lang="en-US" sz="2800" dirty="0">
                  <a:solidFill>
                    <a:schemeClr val="bg1"/>
                  </a:solidFill>
                </a:endParaRPr>
              </a:p>
            </p:txBody>
          </p:sp>
        </mc:Choice>
        <mc:Fallback xmlns="">
          <p:sp>
            <p:nvSpPr>
              <p:cNvPr id="4" name="TextBox 3"/>
              <p:cNvSpPr txBox="1">
                <a:spLocks noRot="1" noChangeAspect="1" noMove="1" noResize="1" noEditPoints="1" noAdjustHandles="1" noChangeArrowheads="1" noChangeShapeType="1" noTextEdit="1"/>
              </p:cNvSpPr>
              <p:nvPr/>
            </p:nvSpPr>
            <p:spPr>
              <a:xfrm>
                <a:off x="1409700" y="1752600"/>
                <a:ext cx="7772400" cy="954107"/>
              </a:xfrm>
              <a:prstGeom prst="rect">
                <a:avLst/>
              </a:prstGeom>
              <a:blipFill rotWithShape="1">
                <a:blip r:embed="rId3"/>
                <a:stretch>
                  <a:fillRect/>
                </a:stretch>
              </a:blipFill>
            </p:spPr>
            <p:txBody>
              <a:bodyPr/>
              <a:lstStyle/>
              <a:p>
                <a:r>
                  <a:rPr lang="en-US">
                    <a:noFill/>
                  </a:rPr>
                  <a:t> </a:t>
                </a:r>
              </a:p>
            </p:txBody>
          </p:sp>
        </mc:Fallback>
      </mc:AlternateContent>
      <p:pic>
        <p:nvPicPr>
          <p:cNvPr id="15362" name="Picture 2"/>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1409700" y="2348514"/>
            <a:ext cx="2876550" cy="20308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622319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nodeType="withEffect">
                                  <p:stCondLst>
                                    <p:cond delay="0"/>
                                  </p:stCondLst>
                                  <p:childTnLst>
                                    <p:set>
                                      <p:cBhvr>
                                        <p:cTn id="9" dur="1" fill="hold">
                                          <p:stCondLst>
                                            <p:cond delay="0"/>
                                          </p:stCondLst>
                                        </p:cTn>
                                        <p:tgtEl>
                                          <p:spTgt spid="15362"/>
                                        </p:tgtEl>
                                        <p:attrNameLst>
                                          <p:attrName>style.visibility</p:attrName>
                                        </p:attrNameLst>
                                      </p:cBhvr>
                                      <p:to>
                                        <p:strVal val="visible"/>
                                      </p:to>
                                    </p:set>
                                    <p:animEffect transition="in" filter="fade">
                                      <p:cBhvr>
                                        <p:cTn id="10" dur="500"/>
                                        <p:tgtEl>
                                          <p:spTgt spid="153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10.3 Apply Properties of Chords</a:t>
            </a:r>
          </a:p>
        </p:txBody>
      </p:sp>
      <p:sp>
        <p:nvSpPr>
          <p:cNvPr id="3" name="Content Placeholder 2"/>
          <p:cNvSpPr>
            <a:spLocks noGrp="1"/>
          </p:cNvSpPr>
          <p:nvPr>
            <p:ph idx="1"/>
          </p:nvPr>
        </p:nvSpPr>
        <p:spPr>
          <a:xfrm>
            <a:off x="1370013" y="1370410"/>
            <a:ext cx="7313612" cy="3373041"/>
          </a:xfrm>
        </p:spPr>
        <p:txBody>
          <a:bodyPr/>
          <a:lstStyle/>
          <a:p>
            <a:r>
              <a:rPr lang="en-US" dirty="0" smtClean="0"/>
              <a:t>Find the value of x.</a:t>
            </a:r>
          </a:p>
          <a:p>
            <a:endParaRPr lang="en-US" dirty="0"/>
          </a:p>
          <a:p>
            <a:endParaRPr lang="en-US" dirty="0" smtClean="0"/>
          </a:p>
          <a:p>
            <a:endParaRPr lang="en-US" dirty="0" smtClean="0"/>
          </a:p>
          <a:p>
            <a:endParaRPr lang="en-US" dirty="0"/>
          </a:p>
          <a:p>
            <a:endParaRPr lang="en-US" dirty="0" smtClean="0"/>
          </a:p>
          <a:p>
            <a:r>
              <a:rPr lang="en-US" i="1" dirty="0"/>
              <a:t>667 #4-20 even, 24, 30, 35-37 </a:t>
            </a:r>
            <a:r>
              <a:rPr lang="en-US" i="1" dirty="0" smtClean="0"/>
              <a:t>all = 14</a:t>
            </a:r>
          </a:p>
          <a:p>
            <a:r>
              <a:rPr lang="en-US" i="1" dirty="0" smtClean="0"/>
              <a:t>Extra Credit </a:t>
            </a:r>
            <a:r>
              <a:rPr lang="en-US" i="1" dirty="0"/>
              <a:t>670 #2, </a:t>
            </a:r>
            <a:r>
              <a:rPr lang="en-US" i="1" dirty="0" smtClean="0"/>
              <a:t>4 = +2</a:t>
            </a:r>
            <a:endParaRPr lang="en-US" dirty="0"/>
          </a:p>
        </p:txBody>
      </p:sp>
      <p:pic>
        <p:nvPicPr>
          <p:cNvPr id="16386"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5481223" y="1352550"/>
            <a:ext cx="2845486" cy="2419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612144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Answers and Quiz</a:t>
            </a:r>
            <a:endParaRPr lang="en-US" dirty="0"/>
          </a:p>
        </p:txBody>
      </p:sp>
      <p:sp>
        <p:nvSpPr>
          <p:cNvPr id="3" name="Content Placeholder 2"/>
          <p:cNvSpPr>
            <a:spLocks noGrp="1"/>
          </p:cNvSpPr>
          <p:nvPr>
            <p:ph idx="1"/>
          </p:nvPr>
        </p:nvSpPr>
        <p:spPr/>
        <p:txBody>
          <a:bodyPr/>
          <a:lstStyle/>
          <a:p>
            <a:r>
              <a:rPr lang="en-US" dirty="0" smtClean="0">
                <a:hlinkClick r:id="rId3" action="ppaction://hlinkpres?slideindex=1&amp;slidetitle="/>
              </a:rPr>
              <a:t>10.3 Answers</a:t>
            </a:r>
            <a:endParaRPr lang="en-US" dirty="0" smtClean="0"/>
          </a:p>
          <a:p>
            <a:endParaRPr lang="en-US" dirty="0" smtClean="0"/>
          </a:p>
          <a:p>
            <a:endParaRPr lang="en-US" dirty="0"/>
          </a:p>
          <a:p>
            <a:r>
              <a:rPr lang="en-US" dirty="0" smtClean="0">
                <a:hlinkClick r:id="rId4" action="ppaction://hlinkpres?slideindex=1&amp;slidetitle="/>
              </a:rPr>
              <a:t>10.3 Homework Quiz</a:t>
            </a:r>
            <a:endParaRPr lang="en-US" dirty="0"/>
          </a:p>
        </p:txBody>
      </p:sp>
    </p:spTree>
    <p:extLst>
      <p:ext uri="{BB962C8B-B14F-4D97-AF65-F5344CB8AC3E}">
        <p14:creationId xmlns:p14="http://schemas.microsoft.com/office/powerpoint/2010/main" val="26875986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r>
              <a:rPr lang="en-US" dirty="0"/>
              <a:t>10.4 Use Inscribed Angles and Polygons</a:t>
            </a:r>
          </a:p>
        </p:txBody>
      </p:sp>
      <p:sp>
        <p:nvSpPr>
          <p:cNvPr id="29699" name="Rectangle 3"/>
          <p:cNvSpPr>
            <a:spLocks noGrp="1" noChangeArrowheads="1"/>
          </p:cNvSpPr>
          <p:nvPr>
            <p:ph type="body" idx="1"/>
          </p:nvPr>
        </p:nvSpPr>
        <p:spPr/>
        <p:txBody>
          <a:bodyPr/>
          <a:lstStyle/>
          <a:p>
            <a:r>
              <a:rPr lang="en-US" dirty="0"/>
              <a:t>What does inscribed mean?  </a:t>
            </a:r>
          </a:p>
          <a:p>
            <a:pPr lvl="1"/>
            <a:r>
              <a:rPr lang="en-US" dirty="0"/>
              <a:t>Writing ON something; engraving ON</a:t>
            </a:r>
          </a:p>
          <a:p>
            <a:endParaRPr lang="en-US" dirty="0"/>
          </a:p>
          <a:p>
            <a:r>
              <a:rPr lang="en-US" dirty="0"/>
              <a:t>Inscribed angle means the vertex ON the circle. </a:t>
            </a:r>
          </a:p>
        </p:txBody>
      </p:sp>
    </p:spTree>
    <p:extLst>
      <p:ext uri="{BB962C8B-B14F-4D97-AF65-F5344CB8AC3E}">
        <p14:creationId xmlns:p14="http://schemas.microsoft.com/office/powerpoint/2010/main" val="30507602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69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969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969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9"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n-US" dirty="0" smtClean="0"/>
              <a:t>10.4 Use Inscribed Angles and Polygons</a:t>
            </a:r>
            <a:endParaRPr lang="en-US" dirty="0"/>
          </a:p>
        </p:txBody>
      </p:sp>
      <p:sp>
        <p:nvSpPr>
          <p:cNvPr id="30723" name="Rectangle 3"/>
          <p:cNvSpPr>
            <a:spLocks noGrp="1" noChangeArrowheads="1"/>
          </p:cNvSpPr>
          <p:nvPr>
            <p:ph type="body" idx="1"/>
          </p:nvPr>
        </p:nvSpPr>
        <p:spPr/>
        <p:txBody>
          <a:bodyPr/>
          <a:lstStyle/>
          <a:p>
            <a:pPr>
              <a:lnSpc>
                <a:spcPct val="90000"/>
              </a:lnSpc>
            </a:pPr>
            <a:r>
              <a:rPr lang="en-US" sz="2400" dirty="0"/>
              <a:t>Inscribed Angle</a:t>
            </a:r>
          </a:p>
          <a:p>
            <a:pPr lvl="1">
              <a:lnSpc>
                <a:spcPct val="90000"/>
              </a:lnSpc>
            </a:pPr>
            <a:r>
              <a:rPr lang="en-US" sz="2000" dirty="0"/>
              <a:t>An angle whose vertex is on the edge of a circle and is inside the circle.</a:t>
            </a:r>
          </a:p>
          <a:p>
            <a:pPr>
              <a:lnSpc>
                <a:spcPct val="90000"/>
              </a:lnSpc>
            </a:pPr>
            <a:r>
              <a:rPr lang="en-US" sz="2400" dirty="0"/>
              <a:t>Intercepted Arc</a:t>
            </a:r>
          </a:p>
          <a:p>
            <a:pPr lvl="1">
              <a:lnSpc>
                <a:spcPct val="90000"/>
              </a:lnSpc>
            </a:pPr>
            <a:r>
              <a:rPr lang="en-US" sz="2000" dirty="0"/>
              <a:t>The arc of the circle that is in the angle</a:t>
            </a:r>
            <a:r>
              <a:rPr lang="en-US" sz="2000" dirty="0" smtClean="0"/>
              <a:t>.</a:t>
            </a:r>
            <a:endParaRPr lang="en-US" sz="2000"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5181600" y="3105151"/>
            <a:ext cx="3781425" cy="19652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3566799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72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072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072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0723">
                                            <p:txEl>
                                              <p:pRg st="3" end="3"/>
                                            </p:txEl>
                                          </p:spTgt>
                                        </p:tgtEl>
                                        <p:attrNameLst>
                                          <p:attrName>style.visibility</p:attrName>
                                        </p:attrNameLst>
                                      </p:cBhvr>
                                      <p:to>
                                        <p:strVal val="visible"/>
                                      </p:to>
                                    </p:set>
                                  </p:childTnLst>
                                </p:cTn>
                              </p:par>
                              <p:par>
                                <p:cTn id="15" presetID="10" presetClass="entr" presetSubtype="0" fill="hold" nodeType="withEffect">
                                  <p:stCondLst>
                                    <p:cond delay="0"/>
                                  </p:stCondLst>
                                  <p:childTnLst>
                                    <p:set>
                                      <p:cBhvr>
                                        <p:cTn id="16" dur="1" fill="hold">
                                          <p:stCondLst>
                                            <p:cond delay="0"/>
                                          </p:stCondLst>
                                        </p:cTn>
                                        <p:tgtEl>
                                          <p:spTgt spid="1026"/>
                                        </p:tgtEl>
                                        <p:attrNameLst>
                                          <p:attrName>style.visibility</p:attrName>
                                        </p:attrNameLst>
                                      </p:cBhvr>
                                      <p:to>
                                        <p:strVal val="visible"/>
                                      </p:to>
                                    </p:set>
                                    <p:animEffect transition="in" filter="fade">
                                      <p:cBhvr>
                                        <p:cTn id="17"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r>
              <a:rPr lang="en-US" dirty="0"/>
              <a:t>10.4 Use Inscribed Angles and Polygons</a:t>
            </a:r>
          </a:p>
        </p:txBody>
      </p:sp>
      <p:sp>
        <p:nvSpPr>
          <p:cNvPr id="5" name="TextBox 4"/>
          <p:cNvSpPr txBox="1"/>
          <p:nvPr/>
        </p:nvSpPr>
        <p:spPr>
          <a:xfrm>
            <a:off x="1371600" y="1371602"/>
            <a:ext cx="7772400" cy="830997"/>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n-US" sz="2400" dirty="0">
                <a:solidFill>
                  <a:schemeClr val="bg1"/>
                </a:solidFill>
              </a:rPr>
              <a:t>The measure of an inscribed angle is ½ the measure of the intercepted arc.</a:t>
            </a:r>
          </a:p>
        </p:txBody>
      </p:sp>
      <p:sp>
        <p:nvSpPr>
          <p:cNvPr id="6" name="TextBox 5"/>
          <p:cNvSpPr txBox="1"/>
          <p:nvPr/>
        </p:nvSpPr>
        <p:spPr>
          <a:xfrm>
            <a:off x="1352550" y="3681385"/>
            <a:ext cx="7772400" cy="1200329"/>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n-US" sz="2400" dirty="0">
                <a:solidFill>
                  <a:schemeClr val="bg1"/>
                </a:solidFill>
              </a:rPr>
              <a:t>If two inscribed angles of the same or congruent circles intercept congruent arcs, then the angles are congruent.</a:t>
            </a:r>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75536" y="2202599"/>
            <a:ext cx="2845464" cy="14787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6573726" y="2186947"/>
            <a:ext cx="1655874" cy="14944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548526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42"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1000"/>
                                        <p:tgtEl>
                                          <p:spTgt spid="7"/>
                                        </p:tgtEl>
                                      </p:cBhvr>
                                    </p:animEffect>
                                    <p:anim calcmode="lin" valueType="num">
                                      <p:cBhvr>
                                        <p:cTn id="11" dur="1000" fill="hold"/>
                                        <p:tgtEl>
                                          <p:spTgt spid="7"/>
                                        </p:tgtEl>
                                        <p:attrNameLst>
                                          <p:attrName>ppt_x</p:attrName>
                                        </p:attrNameLst>
                                      </p:cBhvr>
                                      <p:tavLst>
                                        <p:tav tm="0">
                                          <p:val>
                                            <p:strVal val="#ppt_x"/>
                                          </p:val>
                                        </p:tav>
                                        <p:tav tm="100000">
                                          <p:val>
                                            <p:strVal val="#ppt_x"/>
                                          </p:val>
                                        </p:tav>
                                      </p:tavLst>
                                    </p:anim>
                                    <p:anim calcmode="lin" valueType="num">
                                      <p:cBhvr>
                                        <p:cTn id="12"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par>
                                <p:cTn id="18" presetID="31" presetClass="entr" presetSubtype="0" fill="hold" nodeType="withEffect">
                                  <p:stCondLst>
                                    <p:cond delay="0"/>
                                  </p:stCondLst>
                                  <p:childTnLst>
                                    <p:set>
                                      <p:cBhvr>
                                        <p:cTn id="19" dur="1" fill="hold">
                                          <p:stCondLst>
                                            <p:cond delay="0"/>
                                          </p:stCondLst>
                                        </p:cTn>
                                        <p:tgtEl>
                                          <p:spTgt spid="2050"/>
                                        </p:tgtEl>
                                        <p:attrNameLst>
                                          <p:attrName>style.visibility</p:attrName>
                                        </p:attrNameLst>
                                      </p:cBhvr>
                                      <p:to>
                                        <p:strVal val="visible"/>
                                      </p:to>
                                    </p:set>
                                    <p:anim calcmode="lin" valueType="num">
                                      <p:cBhvr>
                                        <p:cTn id="20" dur="1000" fill="hold"/>
                                        <p:tgtEl>
                                          <p:spTgt spid="2050"/>
                                        </p:tgtEl>
                                        <p:attrNameLst>
                                          <p:attrName>ppt_w</p:attrName>
                                        </p:attrNameLst>
                                      </p:cBhvr>
                                      <p:tavLst>
                                        <p:tav tm="0">
                                          <p:val>
                                            <p:fltVal val="0"/>
                                          </p:val>
                                        </p:tav>
                                        <p:tav tm="100000">
                                          <p:val>
                                            <p:strVal val="#ppt_w"/>
                                          </p:val>
                                        </p:tav>
                                      </p:tavLst>
                                    </p:anim>
                                    <p:anim calcmode="lin" valueType="num">
                                      <p:cBhvr>
                                        <p:cTn id="21" dur="1000" fill="hold"/>
                                        <p:tgtEl>
                                          <p:spTgt spid="2050"/>
                                        </p:tgtEl>
                                        <p:attrNameLst>
                                          <p:attrName>ppt_h</p:attrName>
                                        </p:attrNameLst>
                                      </p:cBhvr>
                                      <p:tavLst>
                                        <p:tav tm="0">
                                          <p:val>
                                            <p:fltVal val="0"/>
                                          </p:val>
                                        </p:tav>
                                        <p:tav tm="100000">
                                          <p:val>
                                            <p:strVal val="#ppt_h"/>
                                          </p:val>
                                        </p:tav>
                                      </p:tavLst>
                                    </p:anim>
                                    <p:anim calcmode="lin" valueType="num">
                                      <p:cBhvr>
                                        <p:cTn id="22" dur="1000" fill="hold"/>
                                        <p:tgtEl>
                                          <p:spTgt spid="2050"/>
                                        </p:tgtEl>
                                        <p:attrNameLst>
                                          <p:attrName>style.rotation</p:attrName>
                                        </p:attrNameLst>
                                      </p:cBhvr>
                                      <p:tavLst>
                                        <p:tav tm="0">
                                          <p:val>
                                            <p:fltVal val="90"/>
                                          </p:val>
                                        </p:tav>
                                        <p:tav tm="100000">
                                          <p:val>
                                            <p:fltVal val="0"/>
                                          </p:val>
                                        </p:tav>
                                      </p:tavLst>
                                    </p:anim>
                                    <p:animEffect transition="in" filter="fade">
                                      <p:cBhvr>
                                        <p:cTn id="23" dur="10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10.4 Use Inscribed Angles and Polygons</a:t>
            </a:r>
          </a:p>
        </p:txBody>
      </p:sp>
      <p:sp>
        <p:nvSpPr>
          <p:cNvPr id="3" name="Content Placeholder 2"/>
          <p:cNvSpPr>
            <a:spLocks noGrp="1"/>
          </p:cNvSpPr>
          <p:nvPr>
            <p:ph idx="1"/>
          </p:nvPr>
        </p:nvSpPr>
        <p:spPr/>
        <p:txBody>
          <a:bodyPr/>
          <a:lstStyle/>
          <a:p>
            <a:endParaRPr lang="en-US" dirty="0"/>
          </a:p>
        </p:txBody>
      </p:sp>
      <p:sp>
        <p:nvSpPr>
          <p:cNvPr id="4" name="TextBox 3"/>
          <p:cNvSpPr txBox="1"/>
          <p:nvPr/>
        </p:nvSpPr>
        <p:spPr>
          <a:xfrm>
            <a:off x="1371600" y="1371600"/>
            <a:ext cx="7772400" cy="1138773"/>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n-US" sz="2400" dirty="0">
                <a:solidFill>
                  <a:schemeClr val="bg1"/>
                </a:solidFill>
              </a:rPr>
              <a:t>If an inscribed angle of a circle intercepts a semicircle, then the angle is a right angle</a:t>
            </a:r>
          </a:p>
          <a:p>
            <a:pPr lvl="1"/>
            <a:r>
              <a:rPr lang="en-US" sz="2000" dirty="0">
                <a:solidFill>
                  <a:schemeClr val="tx1"/>
                </a:solidFill>
              </a:rPr>
              <a:t>½ 180 (semicircle) = 90</a:t>
            </a:r>
          </a:p>
        </p:txBody>
      </p:sp>
      <p:sp>
        <p:nvSpPr>
          <p:cNvPr id="5" name="TextBox 4"/>
          <p:cNvSpPr txBox="1"/>
          <p:nvPr/>
        </p:nvSpPr>
        <p:spPr>
          <a:xfrm>
            <a:off x="1371600" y="3811369"/>
            <a:ext cx="7772400" cy="861774"/>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n-US" sz="2400" dirty="0">
                <a:solidFill>
                  <a:schemeClr val="bg1"/>
                </a:solidFill>
              </a:rPr>
              <a:t>If a quadrilateral is inscribed in a circle, then the opposite angles are supplementary. </a:t>
            </a:r>
          </a:p>
        </p:txBody>
      </p:sp>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1371600" y="2510373"/>
            <a:ext cx="1466849" cy="12952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7138301" y="2510373"/>
            <a:ext cx="1401073" cy="13009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769383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53" presetClass="entr" presetSubtype="16" fill="hold" nodeType="withEffect">
                                  <p:stCondLst>
                                    <p:cond delay="0"/>
                                  </p:stCondLst>
                                  <p:childTnLst>
                                    <p:set>
                                      <p:cBhvr>
                                        <p:cTn id="9" dur="1" fill="hold">
                                          <p:stCondLst>
                                            <p:cond delay="0"/>
                                          </p:stCondLst>
                                        </p:cTn>
                                        <p:tgtEl>
                                          <p:spTgt spid="3074"/>
                                        </p:tgtEl>
                                        <p:attrNameLst>
                                          <p:attrName>style.visibility</p:attrName>
                                        </p:attrNameLst>
                                      </p:cBhvr>
                                      <p:to>
                                        <p:strVal val="visible"/>
                                      </p:to>
                                    </p:set>
                                    <p:anim calcmode="lin" valueType="num">
                                      <p:cBhvr>
                                        <p:cTn id="10" dur="500" fill="hold"/>
                                        <p:tgtEl>
                                          <p:spTgt spid="3074"/>
                                        </p:tgtEl>
                                        <p:attrNameLst>
                                          <p:attrName>ppt_w</p:attrName>
                                        </p:attrNameLst>
                                      </p:cBhvr>
                                      <p:tavLst>
                                        <p:tav tm="0">
                                          <p:val>
                                            <p:fltVal val="0"/>
                                          </p:val>
                                        </p:tav>
                                        <p:tav tm="100000">
                                          <p:val>
                                            <p:strVal val="#ppt_w"/>
                                          </p:val>
                                        </p:tav>
                                      </p:tavLst>
                                    </p:anim>
                                    <p:anim calcmode="lin" valueType="num">
                                      <p:cBhvr>
                                        <p:cTn id="11" dur="500" fill="hold"/>
                                        <p:tgtEl>
                                          <p:spTgt spid="3074"/>
                                        </p:tgtEl>
                                        <p:attrNameLst>
                                          <p:attrName>ppt_h</p:attrName>
                                        </p:attrNameLst>
                                      </p:cBhvr>
                                      <p:tavLst>
                                        <p:tav tm="0">
                                          <p:val>
                                            <p:fltVal val="0"/>
                                          </p:val>
                                        </p:tav>
                                        <p:tav tm="100000">
                                          <p:val>
                                            <p:strVal val="#ppt_h"/>
                                          </p:val>
                                        </p:tav>
                                      </p:tavLst>
                                    </p:anim>
                                    <p:animEffect transition="in" filter="fade">
                                      <p:cBhvr>
                                        <p:cTn id="12" dur="500"/>
                                        <p:tgtEl>
                                          <p:spTgt spid="307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par>
                                <p:cTn id="18" presetID="14" presetClass="entr" presetSubtype="10" fill="hold" nodeType="withEffect">
                                  <p:stCondLst>
                                    <p:cond delay="0"/>
                                  </p:stCondLst>
                                  <p:childTnLst>
                                    <p:set>
                                      <p:cBhvr>
                                        <p:cTn id="19" dur="1" fill="hold">
                                          <p:stCondLst>
                                            <p:cond delay="0"/>
                                          </p:stCondLst>
                                        </p:cTn>
                                        <p:tgtEl>
                                          <p:spTgt spid="3075"/>
                                        </p:tgtEl>
                                        <p:attrNameLst>
                                          <p:attrName>style.visibility</p:attrName>
                                        </p:attrNameLst>
                                      </p:cBhvr>
                                      <p:to>
                                        <p:strVal val="visible"/>
                                      </p:to>
                                    </p:set>
                                    <p:animEffect transition="in" filter="randombar(horizontal)">
                                      <p:cBhvr>
                                        <p:cTn id="20" dur="500"/>
                                        <p:tgtEl>
                                          <p:spTgt spid="30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dirty="0" smtClean="0"/>
              <a:t>10.1 Use Properties </a:t>
            </a:r>
            <a:br>
              <a:rPr lang="en-US" dirty="0" smtClean="0"/>
            </a:br>
            <a:r>
              <a:rPr lang="en-US" dirty="0" smtClean="0"/>
              <a:t>of Tangents</a:t>
            </a:r>
            <a:endParaRPr lang="en-US" dirty="0"/>
          </a:p>
        </p:txBody>
      </p:sp>
      <p:sp>
        <p:nvSpPr>
          <p:cNvPr id="10243" name="Rectangle 3"/>
          <p:cNvSpPr>
            <a:spLocks noGrp="1" noChangeArrowheads="1"/>
          </p:cNvSpPr>
          <p:nvPr>
            <p:ph idx="1"/>
          </p:nvPr>
        </p:nvSpPr>
        <p:spPr/>
        <p:txBody>
          <a:bodyPr/>
          <a:lstStyle/>
          <a:p>
            <a:r>
              <a:rPr lang="en-US" dirty="0"/>
              <a:t>Circle</a:t>
            </a:r>
          </a:p>
          <a:p>
            <a:pPr lvl="1"/>
            <a:r>
              <a:rPr lang="en-US" dirty="0"/>
              <a:t>All the points a given distance from a central point in a plane</a:t>
            </a:r>
          </a:p>
          <a:p>
            <a:pPr lvl="1"/>
            <a:r>
              <a:rPr lang="en-US" dirty="0"/>
              <a:t>Named by the center</a:t>
            </a:r>
          </a:p>
          <a:p>
            <a:r>
              <a:rPr lang="en-US" dirty="0"/>
              <a:t>Radius (r) – the distance from the center of the circle to the edge.</a:t>
            </a:r>
          </a:p>
          <a:p>
            <a:r>
              <a:rPr lang="en-US" dirty="0"/>
              <a:t>Chord – line segment that connects two points on a circle. </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471007" y="10543"/>
            <a:ext cx="2672993" cy="19516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2538739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24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24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24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243">
                                            <p:txEl>
                                              <p:pRg st="4" end="4"/>
                                            </p:txEl>
                                          </p:spTgt>
                                        </p:tgtEl>
                                        <p:attrNameLst>
                                          <p:attrName>style.visibility</p:attrName>
                                        </p:attrNameLst>
                                      </p:cBhvr>
                                      <p:to>
                                        <p:strVal val="visible"/>
                                      </p:to>
                                    </p:set>
                                  </p:childTnLst>
                                </p:cTn>
                              </p:par>
                            </p:childTnLst>
                          </p:cTn>
                        </p:par>
                        <p:par>
                          <p:cTn id="19" fill="hold">
                            <p:stCondLst>
                              <p:cond delay="0"/>
                            </p:stCondLst>
                            <p:childTnLst>
                              <p:par>
                                <p:cTn id="20" presetID="22" presetClass="entr" presetSubtype="4" fill="hold" nodeType="afterEffect">
                                  <p:stCondLst>
                                    <p:cond delay="0"/>
                                  </p:stCondLst>
                                  <p:childTnLst>
                                    <p:set>
                                      <p:cBhvr>
                                        <p:cTn id="21" dur="1" fill="hold">
                                          <p:stCondLst>
                                            <p:cond delay="0"/>
                                          </p:stCondLst>
                                        </p:cTn>
                                        <p:tgtEl>
                                          <p:spTgt spid="1026"/>
                                        </p:tgtEl>
                                        <p:attrNameLst>
                                          <p:attrName>style.visibility</p:attrName>
                                        </p:attrNameLst>
                                      </p:cBhvr>
                                      <p:to>
                                        <p:strVal val="visible"/>
                                      </p:to>
                                    </p:set>
                                    <p:animEffect transition="in" filter="wipe(down)">
                                      <p:cBhvr>
                                        <p:cTn id="22"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US" dirty="0"/>
              <a:t>10.4 Use Inscribed Angles and Polygons</a:t>
            </a:r>
          </a:p>
        </p:txBody>
      </p:sp>
      <p:sp>
        <p:nvSpPr>
          <p:cNvPr id="32771" name="Rectangle 3"/>
          <p:cNvSpPr>
            <a:spLocks noGrp="1" noChangeArrowheads="1"/>
          </p:cNvSpPr>
          <p:nvPr>
            <p:ph type="body" idx="1"/>
          </p:nvPr>
        </p:nvSpPr>
        <p:spPr>
          <a:xfrm>
            <a:off x="1370013" y="1370410"/>
            <a:ext cx="7313612" cy="3575446"/>
          </a:xfrm>
        </p:spPr>
        <p:txBody>
          <a:bodyPr/>
          <a:lstStyle/>
          <a:p>
            <a:pPr>
              <a:lnSpc>
                <a:spcPct val="80000"/>
              </a:lnSpc>
            </a:pPr>
            <a:r>
              <a:rPr lang="en-US" sz="2500" dirty="0" smtClean="0"/>
              <a:t>Find the measure of the red arc or angle.</a:t>
            </a:r>
            <a:endParaRPr lang="en-US" sz="2500"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990600" y="1828801"/>
            <a:ext cx="2671407" cy="2114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6117584" y="1828801"/>
            <a:ext cx="2517984" cy="2114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466854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fade">
                                      <p:cBhvr>
                                        <p:cTn id="7" dur="500"/>
                                        <p:tgtEl>
                                          <p:spTgt spid="4098"/>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4099"/>
                                        </p:tgtEl>
                                        <p:attrNameLst>
                                          <p:attrName>style.visibility</p:attrName>
                                        </p:attrNameLst>
                                      </p:cBhvr>
                                      <p:to>
                                        <p:strVal val="visible"/>
                                      </p:to>
                                    </p:set>
                                    <p:animEffect transition="in" filter="circle(in)">
                                      <p:cBhvr>
                                        <p:cTn id="12" dur="2000"/>
                                        <p:tgtEl>
                                          <p:spTgt spid="40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10.4 Use Inscribed Angles and Polygons</a:t>
            </a:r>
          </a:p>
        </p:txBody>
      </p:sp>
      <p:sp>
        <p:nvSpPr>
          <p:cNvPr id="3" name="Content Placeholder 2"/>
          <p:cNvSpPr>
            <a:spLocks noGrp="1"/>
          </p:cNvSpPr>
          <p:nvPr>
            <p:ph idx="1"/>
          </p:nvPr>
        </p:nvSpPr>
        <p:spPr>
          <a:xfrm>
            <a:off x="1370013" y="1370410"/>
            <a:ext cx="7313612" cy="3773091"/>
          </a:xfrm>
        </p:spPr>
        <p:txBody>
          <a:bodyPr/>
          <a:lstStyle/>
          <a:p>
            <a:r>
              <a:rPr lang="en-US" dirty="0" smtClean="0"/>
              <a:t>Find the value of each variable.</a:t>
            </a:r>
          </a:p>
          <a:p>
            <a:endParaRPr lang="en-US" dirty="0"/>
          </a:p>
          <a:p>
            <a:endParaRPr lang="en-US" dirty="0" smtClean="0"/>
          </a:p>
          <a:p>
            <a:endParaRPr lang="en-US" dirty="0"/>
          </a:p>
          <a:p>
            <a:endParaRPr lang="en-US" dirty="0" smtClean="0"/>
          </a:p>
          <a:p>
            <a:endParaRPr lang="en-US" dirty="0"/>
          </a:p>
          <a:p>
            <a:endParaRPr lang="en-US" dirty="0" smtClean="0"/>
          </a:p>
          <a:p>
            <a:r>
              <a:rPr lang="en-US" i="1" dirty="0"/>
              <a:t>676 #</a:t>
            </a:r>
            <a:r>
              <a:rPr lang="en-US" i="1" dirty="0" smtClean="0"/>
              <a:t>4-24 </a:t>
            </a:r>
            <a:r>
              <a:rPr lang="en-US" i="1" dirty="0"/>
              <a:t>even</a:t>
            </a:r>
            <a:r>
              <a:rPr lang="en-US" i="1" dirty="0" smtClean="0"/>
              <a:t>, 28 </a:t>
            </a:r>
            <a:r>
              <a:rPr lang="en-US" i="1" dirty="0"/>
              <a:t>36, 38, </a:t>
            </a:r>
            <a:r>
              <a:rPr lang="en-US" i="1" dirty="0" smtClean="0"/>
              <a:t>40-46 all = 21 </a:t>
            </a:r>
            <a:endParaRPr lang="en-US" dirty="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990600" y="1828800"/>
            <a:ext cx="2209798" cy="2053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5029200" y="1828800"/>
            <a:ext cx="3026284" cy="2053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510328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53" presetClass="entr" presetSubtype="16" fill="hold" nodeType="clickEffect">
                                  <p:stCondLst>
                                    <p:cond delay="0"/>
                                  </p:stCondLst>
                                  <p:childTnLst>
                                    <p:set>
                                      <p:cBhvr>
                                        <p:cTn id="10" dur="1" fill="hold">
                                          <p:stCondLst>
                                            <p:cond delay="0"/>
                                          </p:stCondLst>
                                        </p:cTn>
                                        <p:tgtEl>
                                          <p:spTgt spid="5122"/>
                                        </p:tgtEl>
                                        <p:attrNameLst>
                                          <p:attrName>style.visibility</p:attrName>
                                        </p:attrNameLst>
                                      </p:cBhvr>
                                      <p:to>
                                        <p:strVal val="visible"/>
                                      </p:to>
                                    </p:set>
                                    <p:anim calcmode="lin" valueType="num">
                                      <p:cBhvr>
                                        <p:cTn id="11" dur="500" fill="hold"/>
                                        <p:tgtEl>
                                          <p:spTgt spid="5122"/>
                                        </p:tgtEl>
                                        <p:attrNameLst>
                                          <p:attrName>ppt_w</p:attrName>
                                        </p:attrNameLst>
                                      </p:cBhvr>
                                      <p:tavLst>
                                        <p:tav tm="0">
                                          <p:val>
                                            <p:fltVal val="0"/>
                                          </p:val>
                                        </p:tav>
                                        <p:tav tm="100000">
                                          <p:val>
                                            <p:strVal val="#ppt_w"/>
                                          </p:val>
                                        </p:tav>
                                      </p:tavLst>
                                    </p:anim>
                                    <p:anim calcmode="lin" valueType="num">
                                      <p:cBhvr>
                                        <p:cTn id="12" dur="500" fill="hold"/>
                                        <p:tgtEl>
                                          <p:spTgt spid="5122"/>
                                        </p:tgtEl>
                                        <p:attrNameLst>
                                          <p:attrName>ppt_h</p:attrName>
                                        </p:attrNameLst>
                                      </p:cBhvr>
                                      <p:tavLst>
                                        <p:tav tm="0">
                                          <p:val>
                                            <p:fltVal val="0"/>
                                          </p:val>
                                        </p:tav>
                                        <p:tav tm="100000">
                                          <p:val>
                                            <p:strVal val="#ppt_h"/>
                                          </p:val>
                                        </p:tav>
                                      </p:tavLst>
                                    </p:anim>
                                    <p:animEffect transition="in" filter="fade">
                                      <p:cBhvr>
                                        <p:cTn id="13" dur="500"/>
                                        <p:tgtEl>
                                          <p:spTgt spid="5122"/>
                                        </p:tgtEl>
                                      </p:cBhvr>
                                    </p:animEffect>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nodeType="clickEffect">
                                  <p:stCondLst>
                                    <p:cond delay="0"/>
                                  </p:stCondLst>
                                  <p:childTnLst>
                                    <p:set>
                                      <p:cBhvr>
                                        <p:cTn id="17" dur="1" fill="hold">
                                          <p:stCondLst>
                                            <p:cond delay="0"/>
                                          </p:stCondLst>
                                        </p:cTn>
                                        <p:tgtEl>
                                          <p:spTgt spid="5123"/>
                                        </p:tgtEl>
                                        <p:attrNameLst>
                                          <p:attrName>style.visibility</p:attrName>
                                        </p:attrNameLst>
                                      </p:cBhvr>
                                      <p:to>
                                        <p:strVal val="visible"/>
                                      </p:to>
                                    </p:set>
                                    <p:animEffect transition="in" filter="barn(inVertical)">
                                      <p:cBhvr>
                                        <p:cTn id="18" dur="500"/>
                                        <p:tgtEl>
                                          <p:spTgt spid="5123"/>
                                        </p:tgtEl>
                                      </p:cBhvr>
                                    </p:animEffec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Answers and Quiz</a:t>
            </a:r>
            <a:endParaRPr lang="en-US" dirty="0"/>
          </a:p>
        </p:txBody>
      </p:sp>
      <p:sp>
        <p:nvSpPr>
          <p:cNvPr id="3" name="Content Placeholder 2"/>
          <p:cNvSpPr>
            <a:spLocks noGrp="1"/>
          </p:cNvSpPr>
          <p:nvPr>
            <p:ph idx="1"/>
          </p:nvPr>
        </p:nvSpPr>
        <p:spPr/>
        <p:txBody>
          <a:bodyPr/>
          <a:lstStyle/>
          <a:p>
            <a:r>
              <a:rPr lang="en-US" dirty="0" smtClean="0">
                <a:hlinkClick r:id="rId3" action="ppaction://hlinkpres?slideindex=1&amp;slidetitle="/>
              </a:rPr>
              <a:t>10.4 Answers</a:t>
            </a:r>
            <a:endParaRPr lang="en-US" dirty="0" smtClean="0"/>
          </a:p>
          <a:p>
            <a:endParaRPr lang="en-US" dirty="0" smtClean="0"/>
          </a:p>
          <a:p>
            <a:endParaRPr lang="en-US" dirty="0"/>
          </a:p>
          <a:p>
            <a:r>
              <a:rPr lang="en-US" dirty="0" smtClean="0">
                <a:hlinkClick r:id="rId4" action="ppaction://hlinkpres?slideindex=1&amp;slidetitle="/>
              </a:rPr>
              <a:t>10.4 Homework Quiz</a:t>
            </a:r>
            <a:endParaRPr lang="en-US" dirty="0"/>
          </a:p>
        </p:txBody>
      </p:sp>
    </p:spTree>
    <p:extLst>
      <p:ext uri="{BB962C8B-B14F-4D97-AF65-F5344CB8AC3E}">
        <p14:creationId xmlns:p14="http://schemas.microsoft.com/office/powerpoint/2010/main" val="26875986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r>
              <a:rPr lang="en-US" sz="3200" dirty="0" smtClean="0"/>
              <a:t>10.5 Apply Other Angle Relationships in Circles</a:t>
            </a:r>
            <a:endParaRPr lang="en-US" sz="3200" dirty="0"/>
          </a:p>
        </p:txBody>
      </p:sp>
      <p:sp>
        <p:nvSpPr>
          <p:cNvPr id="44035" name="Rectangle 3"/>
          <p:cNvSpPr>
            <a:spLocks noGrp="1" noChangeArrowheads="1"/>
          </p:cNvSpPr>
          <p:nvPr>
            <p:ph type="body" idx="1"/>
          </p:nvPr>
        </p:nvSpPr>
        <p:spPr>
          <a:xfrm>
            <a:off x="2180434" y="2671525"/>
            <a:ext cx="6575425" cy="1976914"/>
          </a:xfrm>
        </p:spPr>
        <p:txBody>
          <a:bodyPr/>
          <a:lstStyle/>
          <a:p>
            <a:pPr>
              <a:lnSpc>
                <a:spcPct val="90000"/>
              </a:lnSpc>
            </a:pPr>
            <a:r>
              <a:rPr lang="en-US" dirty="0" smtClean="0"/>
              <a:t>Secant </a:t>
            </a:r>
            <a:r>
              <a:rPr lang="en-US" dirty="0"/>
              <a:t>and Tangent intersect at point P on circle S.  The angle formed measures 36</a:t>
            </a:r>
            <a:r>
              <a:rPr lang="en-US" dirty="0">
                <a:sym typeface="Symbol" pitchFamily="18" charset="2"/>
              </a:rPr>
              <a:t></a:t>
            </a:r>
            <a:r>
              <a:rPr lang="en-US" dirty="0"/>
              <a:t>.  What is the measure of the intercepted arc?  </a:t>
            </a:r>
          </a:p>
        </p:txBody>
      </p:sp>
      <p:sp>
        <p:nvSpPr>
          <p:cNvPr id="15" name="TextBox 14"/>
          <p:cNvSpPr txBox="1"/>
          <p:nvPr/>
        </p:nvSpPr>
        <p:spPr>
          <a:xfrm>
            <a:off x="1245396" y="1371600"/>
            <a:ext cx="7898604" cy="1089529"/>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nSpc>
                <a:spcPct val="90000"/>
              </a:lnSpc>
            </a:pPr>
            <a:r>
              <a:rPr lang="en-US" sz="2400" dirty="0">
                <a:solidFill>
                  <a:schemeClr val="bg1"/>
                </a:solidFill>
              </a:rPr>
              <a:t>If a secant and a tangent intersect at the point of tangency, then the measure of each angle formed is one-half the measure of its intercepted arc.</a:t>
            </a:r>
          </a:p>
        </p:txBody>
      </p:sp>
      <p:grpSp>
        <p:nvGrpSpPr>
          <p:cNvPr id="2" name="Group 1"/>
          <p:cNvGrpSpPr/>
          <p:nvPr/>
        </p:nvGrpSpPr>
        <p:grpSpPr>
          <a:xfrm>
            <a:off x="310359" y="2930130"/>
            <a:ext cx="1870075" cy="1546620"/>
            <a:chOff x="310357" y="3906838"/>
            <a:chExt cx="1870075" cy="1519237"/>
          </a:xfrm>
        </p:grpSpPr>
        <p:grpSp>
          <p:nvGrpSpPr>
            <p:cNvPr id="44046" name="Group 14"/>
            <p:cNvGrpSpPr>
              <a:grpSpLocks/>
            </p:cNvGrpSpPr>
            <p:nvPr/>
          </p:nvGrpSpPr>
          <p:grpSpPr bwMode="auto">
            <a:xfrm>
              <a:off x="310357" y="3906838"/>
              <a:ext cx="1870075" cy="1519237"/>
              <a:chOff x="0" y="1973"/>
              <a:chExt cx="1178" cy="957"/>
            </a:xfrm>
          </p:grpSpPr>
          <p:sp>
            <p:nvSpPr>
              <p:cNvPr id="44037" name="Oval 5"/>
              <p:cNvSpPr>
                <a:spLocks noChangeArrowheads="1"/>
              </p:cNvSpPr>
              <p:nvPr/>
            </p:nvSpPr>
            <p:spPr bwMode="auto">
              <a:xfrm>
                <a:off x="428" y="2196"/>
                <a:ext cx="750" cy="734"/>
              </a:xfrm>
              <a:prstGeom prst="ellipse">
                <a:avLst/>
              </a:prstGeom>
              <a:noFill/>
              <a:ln w="38100">
                <a:solidFill>
                  <a:schemeClr val="tx1"/>
                </a:solidFill>
                <a:round/>
                <a:headEnd/>
                <a:tailEnd/>
              </a:ln>
            </p:spPr>
            <p:txBody>
              <a:bodyPr/>
              <a:lstStyle/>
              <a:p>
                <a:endParaRPr lang="en-US"/>
              </a:p>
            </p:txBody>
          </p:sp>
          <p:sp>
            <p:nvSpPr>
              <p:cNvPr id="44038" name="Line 6"/>
              <p:cNvSpPr>
                <a:spLocks noChangeShapeType="1"/>
              </p:cNvSpPr>
              <p:nvPr/>
            </p:nvSpPr>
            <p:spPr bwMode="auto">
              <a:xfrm flipH="1">
                <a:off x="0" y="2196"/>
                <a:ext cx="1178" cy="0"/>
              </a:xfrm>
              <a:prstGeom prst="line">
                <a:avLst/>
              </a:prstGeom>
              <a:noFill/>
              <a:ln w="3810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4039" name="Line 7"/>
              <p:cNvSpPr>
                <a:spLocks noChangeShapeType="1"/>
              </p:cNvSpPr>
              <p:nvPr/>
            </p:nvSpPr>
            <p:spPr bwMode="auto">
              <a:xfrm flipH="1">
                <a:off x="321" y="2196"/>
                <a:ext cx="429" cy="707"/>
              </a:xfrm>
              <a:prstGeom prst="line">
                <a:avLst/>
              </a:prstGeom>
              <a:noFill/>
              <a:ln w="3810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4040" name="Text Box 8"/>
              <p:cNvSpPr txBox="1">
                <a:spLocks noChangeArrowheads="1"/>
              </p:cNvSpPr>
              <p:nvPr/>
            </p:nvSpPr>
            <p:spPr bwMode="auto">
              <a:xfrm>
                <a:off x="649" y="1980"/>
                <a:ext cx="215" cy="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2000" dirty="0">
                    <a:latin typeface="Arial" charset="0"/>
                  </a:rPr>
                  <a:t>P</a:t>
                </a:r>
                <a:endParaRPr lang="en-US" sz="2000" dirty="0"/>
              </a:p>
            </p:txBody>
          </p:sp>
          <p:sp>
            <p:nvSpPr>
              <p:cNvPr id="44041" name="Text Box 9"/>
              <p:cNvSpPr txBox="1">
                <a:spLocks noChangeArrowheads="1"/>
              </p:cNvSpPr>
              <p:nvPr/>
            </p:nvSpPr>
            <p:spPr bwMode="auto">
              <a:xfrm>
                <a:off x="750" y="2499"/>
                <a:ext cx="214" cy="2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r>
                  <a:rPr lang="en-US" sz="800">
                    <a:latin typeface="Arial" charset="0"/>
                  </a:rPr>
                  <a:t>S</a:t>
                </a:r>
                <a:endParaRPr lang="en-US"/>
              </a:p>
            </p:txBody>
          </p:sp>
          <p:sp>
            <p:nvSpPr>
              <p:cNvPr id="44042" name="Oval 10"/>
              <p:cNvSpPr>
                <a:spLocks noChangeArrowheads="1"/>
              </p:cNvSpPr>
              <p:nvPr/>
            </p:nvSpPr>
            <p:spPr bwMode="auto">
              <a:xfrm>
                <a:off x="750" y="2499"/>
                <a:ext cx="107" cy="101"/>
              </a:xfrm>
              <a:prstGeom prst="ellipse">
                <a:avLst/>
              </a:prstGeom>
              <a:solidFill>
                <a:schemeClr val="tx1"/>
              </a:solidFill>
              <a:ln w="9525">
                <a:solidFill>
                  <a:srgbClr val="000000"/>
                </a:solidFill>
                <a:round/>
                <a:headEnd/>
                <a:tailEnd/>
              </a:ln>
            </p:spPr>
            <p:txBody>
              <a:bodyPr/>
              <a:lstStyle/>
              <a:p>
                <a:endParaRPr lang="en-US"/>
              </a:p>
            </p:txBody>
          </p:sp>
          <p:sp>
            <p:nvSpPr>
              <p:cNvPr id="44043" name="Text Box 11"/>
              <p:cNvSpPr txBox="1">
                <a:spLocks noChangeArrowheads="1"/>
              </p:cNvSpPr>
              <p:nvPr/>
            </p:nvSpPr>
            <p:spPr bwMode="auto">
              <a:xfrm>
                <a:off x="246" y="2586"/>
                <a:ext cx="214" cy="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2000">
                    <a:latin typeface="Arial" charset="0"/>
                  </a:rPr>
                  <a:t>T</a:t>
                </a:r>
                <a:endParaRPr lang="en-US" sz="2000"/>
              </a:p>
            </p:txBody>
          </p:sp>
          <p:sp>
            <p:nvSpPr>
              <p:cNvPr id="44044" name="Text Box 12"/>
              <p:cNvSpPr txBox="1">
                <a:spLocks noChangeArrowheads="1"/>
              </p:cNvSpPr>
              <p:nvPr/>
            </p:nvSpPr>
            <p:spPr bwMode="auto">
              <a:xfrm>
                <a:off x="307" y="1973"/>
                <a:ext cx="214" cy="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2000">
                    <a:latin typeface="Arial" charset="0"/>
                  </a:rPr>
                  <a:t>R</a:t>
                </a:r>
                <a:endParaRPr lang="en-US" sz="2000"/>
              </a:p>
            </p:txBody>
          </p:sp>
          <p:sp>
            <p:nvSpPr>
              <p:cNvPr id="44045" name="Text Box 13"/>
              <p:cNvSpPr txBox="1">
                <a:spLocks noChangeArrowheads="1"/>
              </p:cNvSpPr>
              <p:nvPr/>
            </p:nvSpPr>
            <p:spPr bwMode="auto">
              <a:xfrm>
                <a:off x="260" y="2196"/>
                <a:ext cx="436" cy="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2000">
                    <a:latin typeface="Arial" charset="0"/>
                  </a:rPr>
                  <a:t>36</a:t>
                </a:r>
                <a:endParaRPr lang="en-US" sz="2000"/>
              </a:p>
            </p:txBody>
          </p:sp>
        </p:grpSp>
        <p:sp>
          <p:nvSpPr>
            <p:cNvPr id="16" name="Text Box 8"/>
            <p:cNvSpPr txBox="1">
              <a:spLocks noChangeArrowheads="1"/>
            </p:cNvSpPr>
            <p:nvPr/>
          </p:nvSpPr>
          <p:spPr bwMode="auto">
            <a:xfrm>
              <a:off x="1581563" y="4760338"/>
              <a:ext cx="341313"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2000" dirty="0" smtClean="0">
                  <a:latin typeface="Arial" charset="0"/>
                </a:rPr>
                <a:t>S</a:t>
              </a:r>
              <a:endParaRPr lang="en-US" sz="2000" dirty="0"/>
            </a:p>
          </p:txBody>
        </p:sp>
      </p:grpSp>
    </p:spTree>
    <p:extLst>
      <p:ext uri="{BB962C8B-B14F-4D97-AF65-F5344CB8AC3E}">
        <p14:creationId xmlns:p14="http://schemas.microsoft.com/office/powerpoint/2010/main" val="316616556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44035">
                                            <p:txEl>
                                              <p:pRg st="0" end="0"/>
                                            </p:txEl>
                                          </p:spTgt>
                                        </p:tgtEl>
                                        <p:attrNameLst>
                                          <p:attrName>style.visibility</p:attrName>
                                        </p:attrNameLst>
                                      </p:cBhvr>
                                      <p:to>
                                        <p:strVal val="visible"/>
                                      </p:to>
                                    </p:set>
                                    <p:anim calcmode="lin" valueType="num">
                                      <p:cBhvr additive="base">
                                        <p:cTn id="12" dur="500" fill="hold"/>
                                        <p:tgtEl>
                                          <p:spTgt spid="44035">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4403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5" grpId="0" build="p"/>
      <p:bldP spid="15"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r>
              <a:rPr lang="en-US" sz="3200" dirty="0"/>
              <a:t>10.5 Apply Other Angle Relationships in Circles</a:t>
            </a:r>
          </a:p>
        </p:txBody>
      </p:sp>
      <mc:AlternateContent xmlns:mc="http://schemas.openxmlformats.org/markup-compatibility/2006" xmlns:a14="http://schemas.microsoft.com/office/drawing/2010/main">
        <mc:Choice Requires="a14">
          <p:sp>
            <p:nvSpPr>
              <p:cNvPr id="46083" name="Rectangle 3"/>
              <p:cNvSpPr>
                <a:spLocks noGrp="1" noChangeArrowheads="1"/>
              </p:cNvSpPr>
              <p:nvPr>
                <p:ph type="body" idx="1"/>
              </p:nvPr>
            </p:nvSpPr>
            <p:spPr>
              <a:xfrm>
                <a:off x="2806702" y="3219452"/>
                <a:ext cx="5876925" cy="1237057"/>
              </a:xfrm>
            </p:spPr>
            <p:txBody>
              <a:bodyPr/>
              <a:lstStyle/>
              <a:p>
                <a14:m>
                  <m:oMath xmlns:m="http://schemas.openxmlformats.org/officeDocument/2006/math">
                    <m:r>
                      <a:rPr lang="en-US" b="0" i="1" smtClean="0">
                        <a:latin typeface="Cambria Math"/>
                      </a:rPr>
                      <m:t>𝑚</m:t>
                    </m:r>
                    <m:groupChr>
                      <m:groupChrPr>
                        <m:chr m:val="⏜"/>
                        <m:pos m:val="top"/>
                        <m:vertJc m:val="bot"/>
                        <m:ctrlPr>
                          <a:rPr lang="en-US" b="0" i="1" smtClean="0">
                            <a:latin typeface="Cambria Math"/>
                          </a:rPr>
                        </m:ctrlPr>
                      </m:groupChrPr>
                      <m:e>
                        <m:r>
                          <a:rPr lang="en-US" b="0" i="1" smtClean="0">
                            <a:latin typeface="Cambria Math"/>
                          </a:rPr>
                          <m:t>𝑅𝑇</m:t>
                        </m:r>
                      </m:e>
                    </m:groupChr>
                  </m:oMath>
                </a14:m>
                <a:r>
                  <a:rPr lang="en-US" dirty="0" smtClean="0"/>
                  <a:t> </a:t>
                </a:r>
                <a:r>
                  <a:rPr lang="en-US" dirty="0"/>
                  <a:t>= 50, </a:t>
                </a:r>
                <a14:m>
                  <m:oMath xmlns:m="http://schemas.openxmlformats.org/officeDocument/2006/math">
                    <m:r>
                      <a:rPr lang="en-US" b="0" i="1" smtClean="0">
                        <a:latin typeface="Cambria Math"/>
                      </a:rPr>
                      <m:t>𝑚</m:t>
                    </m:r>
                    <m:groupChr>
                      <m:groupChrPr>
                        <m:chr m:val="⏜"/>
                        <m:pos m:val="top"/>
                        <m:vertJc m:val="bot"/>
                        <m:ctrlPr>
                          <a:rPr lang="en-US" b="0" i="1" smtClean="0">
                            <a:latin typeface="Cambria Math"/>
                          </a:rPr>
                        </m:ctrlPr>
                      </m:groupChrPr>
                      <m:e>
                        <m:r>
                          <a:rPr lang="en-US" b="0" i="1" smtClean="0">
                            <a:latin typeface="Cambria Math"/>
                          </a:rPr>
                          <m:t>𝑃𝑄</m:t>
                        </m:r>
                      </m:e>
                    </m:groupChr>
                  </m:oMath>
                </a14:m>
                <a:r>
                  <a:rPr lang="en-US" dirty="0" smtClean="0"/>
                  <a:t> </a:t>
                </a:r>
                <a:r>
                  <a:rPr lang="en-US" dirty="0"/>
                  <a:t>= 120.  What is m</a:t>
                </a:r>
                <a:r>
                  <a:rPr lang="en-US" dirty="0">
                    <a:sym typeface="Symbol" pitchFamily="18" charset="2"/>
                  </a:rPr>
                  <a:t></a:t>
                </a:r>
                <a:r>
                  <a:rPr lang="en-US" dirty="0"/>
                  <a:t>3?</a:t>
                </a:r>
              </a:p>
            </p:txBody>
          </p:sp>
        </mc:Choice>
        <mc:Fallback xmlns="">
          <p:sp>
            <p:nvSpPr>
              <p:cNvPr id="46083" name="Rectangle 3"/>
              <p:cNvSpPr>
                <a:spLocks noGrp="1" noRot="1" noChangeAspect="1" noMove="1" noResize="1" noEditPoints="1" noAdjustHandles="1" noChangeArrowheads="1" noChangeShapeType="1" noTextEdit="1"/>
              </p:cNvSpPr>
              <p:nvPr>
                <p:ph type="body" idx="1"/>
              </p:nvPr>
            </p:nvSpPr>
            <p:spPr>
              <a:xfrm>
                <a:off x="2806702" y="3219452"/>
                <a:ext cx="5876925" cy="1237057"/>
              </a:xfrm>
              <a:blipFill rotWithShape="1">
                <a:blip r:embed="rId3"/>
                <a:stretch>
                  <a:fillRect/>
                </a:stretch>
              </a:blipFill>
            </p:spPr>
            <p:txBody>
              <a:bodyPr/>
              <a:lstStyle/>
              <a:p>
                <a:r>
                  <a:rPr lang="en-US">
                    <a:noFill/>
                  </a:rPr>
                  <a:t> </a:t>
                </a:r>
              </a:p>
            </p:txBody>
          </p:sp>
        </mc:Fallback>
      </mc:AlternateContent>
      <p:grpSp>
        <p:nvGrpSpPr>
          <p:cNvPr id="46098" name="Group 18"/>
          <p:cNvGrpSpPr>
            <a:grpSpLocks/>
          </p:cNvGrpSpPr>
          <p:nvPr/>
        </p:nvGrpSpPr>
        <p:grpSpPr bwMode="auto">
          <a:xfrm>
            <a:off x="36531" y="2993651"/>
            <a:ext cx="2930525" cy="2135978"/>
            <a:chOff x="218" y="1473"/>
            <a:chExt cx="1846" cy="1380"/>
          </a:xfrm>
        </p:grpSpPr>
        <p:sp>
          <p:nvSpPr>
            <p:cNvPr id="46085" name="Oval 5"/>
            <p:cNvSpPr>
              <a:spLocks noChangeArrowheads="1"/>
            </p:cNvSpPr>
            <p:nvPr/>
          </p:nvSpPr>
          <p:spPr bwMode="auto">
            <a:xfrm>
              <a:off x="786" y="1746"/>
              <a:ext cx="994" cy="994"/>
            </a:xfrm>
            <a:prstGeom prst="ellipse">
              <a:avLst/>
            </a:prstGeom>
            <a:solidFill>
              <a:srgbClr val="FFFFFF"/>
            </a:solidFill>
            <a:ln w="38100">
              <a:solidFill>
                <a:srgbClr val="000000"/>
              </a:solidFill>
              <a:round/>
              <a:headEnd/>
              <a:tailEnd/>
            </a:ln>
          </p:spPr>
          <p:txBody>
            <a:bodyPr/>
            <a:lstStyle/>
            <a:p>
              <a:endParaRPr lang="en-US"/>
            </a:p>
          </p:txBody>
        </p:sp>
        <p:sp>
          <p:nvSpPr>
            <p:cNvPr id="46086" name="Line 6"/>
            <p:cNvSpPr>
              <a:spLocks noChangeShapeType="1"/>
            </p:cNvSpPr>
            <p:nvPr/>
          </p:nvSpPr>
          <p:spPr bwMode="auto">
            <a:xfrm flipH="1" flipV="1">
              <a:off x="218" y="1746"/>
              <a:ext cx="1846" cy="1093"/>
            </a:xfrm>
            <a:prstGeom prst="line">
              <a:avLst/>
            </a:prstGeom>
            <a:noFill/>
            <a:ln w="3810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087" name="Line 7"/>
            <p:cNvSpPr>
              <a:spLocks noChangeShapeType="1"/>
            </p:cNvSpPr>
            <p:nvPr/>
          </p:nvSpPr>
          <p:spPr bwMode="auto">
            <a:xfrm flipH="1">
              <a:off x="644" y="1473"/>
              <a:ext cx="1136" cy="1229"/>
            </a:xfrm>
            <a:prstGeom prst="line">
              <a:avLst/>
            </a:prstGeom>
            <a:noFill/>
            <a:ln w="3810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088" name="Text Box 8"/>
            <p:cNvSpPr txBox="1">
              <a:spLocks noChangeArrowheads="1"/>
            </p:cNvSpPr>
            <p:nvPr/>
          </p:nvSpPr>
          <p:spPr bwMode="auto">
            <a:xfrm>
              <a:off x="1517" y="1624"/>
              <a:ext cx="284" cy="2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2000">
                  <a:latin typeface="Arial" charset="0"/>
                </a:rPr>
                <a:t>P</a:t>
              </a:r>
              <a:endParaRPr lang="en-US" sz="2000"/>
            </a:p>
          </p:txBody>
        </p:sp>
        <p:sp>
          <p:nvSpPr>
            <p:cNvPr id="46089" name="Text Box 9"/>
            <p:cNvSpPr txBox="1">
              <a:spLocks noChangeArrowheads="1"/>
            </p:cNvSpPr>
            <p:nvPr/>
          </p:nvSpPr>
          <p:spPr bwMode="auto">
            <a:xfrm>
              <a:off x="1177" y="2100"/>
              <a:ext cx="284" cy="2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2000">
                  <a:latin typeface="Arial" charset="0"/>
                </a:rPr>
                <a:t>S</a:t>
              </a:r>
              <a:endParaRPr lang="en-US" sz="2000"/>
            </a:p>
          </p:txBody>
        </p:sp>
        <p:sp>
          <p:nvSpPr>
            <p:cNvPr id="46091" name="Text Box 11"/>
            <p:cNvSpPr txBox="1">
              <a:spLocks noChangeArrowheads="1"/>
            </p:cNvSpPr>
            <p:nvPr/>
          </p:nvSpPr>
          <p:spPr bwMode="auto">
            <a:xfrm>
              <a:off x="630" y="2328"/>
              <a:ext cx="284" cy="2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2000">
                  <a:latin typeface="Arial" charset="0"/>
                </a:rPr>
                <a:t>T</a:t>
              </a:r>
              <a:endParaRPr lang="en-US" sz="2000"/>
            </a:p>
          </p:txBody>
        </p:sp>
        <p:sp>
          <p:nvSpPr>
            <p:cNvPr id="46092" name="Text Box 12"/>
            <p:cNvSpPr txBox="1">
              <a:spLocks noChangeArrowheads="1"/>
            </p:cNvSpPr>
            <p:nvPr/>
          </p:nvSpPr>
          <p:spPr bwMode="auto">
            <a:xfrm>
              <a:off x="644" y="1827"/>
              <a:ext cx="284" cy="2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2000">
                  <a:latin typeface="Arial" charset="0"/>
                </a:rPr>
                <a:t>R</a:t>
              </a:r>
              <a:endParaRPr lang="en-US" sz="2000"/>
            </a:p>
          </p:txBody>
        </p:sp>
        <p:sp>
          <p:nvSpPr>
            <p:cNvPr id="46093" name="Text Box 13"/>
            <p:cNvSpPr txBox="1">
              <a:spLocks noChangeArrowheads="1"/>
            </p:cNvSpPr>
            <p:nvPr/>
          </p:nvSpPr>
          <p:spPr bwMode="auto">
            <a:xfrm>
              <a:off x="1524" y="2580"/>
              <a:ext cx="386" cy="2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2000">
                  <a:latin typeface="Arial" charset="0"/>
                </a:rPr>
                <a:t>Q</a:t>
              </a:r>
              <a:endParaRPr lang="en-US" sz="2000"/>
            </a:p>
          </p:txBody>
        </p:sp>
        <p:sp>
          <p:nvSpPr>
            <p:cNvPr id="46094" name="Text Box 14"/>
            <p:cNvSpPr txBox="1">
              <a:spLocks noChangeArrowheads="1"/>
            </p:cNvSpPr>
            <p:nvPr/>
          </p:nvSpPr>
          <p:spPr bwMode="auto">
            <a:xfrm>
              <a:off x="963" y="2244"/>
              <a:ext cx="284" cy="2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2000">
                  <a:solidFill>
                    <a:schemeClr val="bg1"/>
                  </a:solidFill>
                  <a:latin typeface="Arial" charset="0"/>
                </a:rPr>
                <a:t>2</a:t>
              </a:r>
              <a:endParaRPr lang="en-US" sz="2000">
                <a:solidFill>
                  <a:schemeClr val="bg1"/>
                </a:solidFill>
              </a:endParaRPr>
            </a:p>
          </p:txBody>
        </p:sp>
        <p:sp>
          <p:nvSpPr>
            <p:cNvPr id="46095" name="Text Box 15"/>
            <p:cNvSpPr txBox="1">
              <a:spLocks noChangeArrowheads="1"/>
            </p:cNvSpPr>
            <p:nvPr/>
          </p:nvSpPr>
          <p:spPr bwMode="auto">
            <a:xfrm>
              <a:off x="928" y="2019"/>
              <a:ext cx="284" cy="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2000" dirty="0">
                  <a:solidFill>
                    <a:schemeClr val="bg1"/>
                  </a:solidFill>
                  <a:latin typeface="Arial" charset="0"/>
                </a:rPr>
                <a:t>1</a:t>
              </a:r>
              <a:endParaRPr lang="en-US" sz="2000" dirty="0">
                <a:solidFill>
                  <a:schemeClr val="bg1"/>
                </a:solidFill>
              </a:endParaRPr>
            </a:p>
          </p:txBody>
        </p:sp>
        <p:sp>
          <p:nvSpPr>
            <p:cNvPr id="46096" name="Text Box 16"/>
            <p:cNvSpPr txBox="1">
              <a:spLocks noChangeArrowheads="1"/>
            </p:cNvSpPr>
            <p:nvPr/>
          </p:nvSpPr>
          <p:spPr bwMode="auto">
            <a:xfrm>
              <a:off x="826" y="2156"/>
              <a:ext cx="284" cy="2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2000">
                  <a:solidFill>
                    <a:schemeClr val="bg1"/>
                  </a:solidFill>
                  <a:latin typeface="Arial" charset="0"/>
                </a:rPr>
                <a:t>3</a:t>
              </a:r>
              <a:endParaRPr lang="en-US" sz="2000">
                <a:solidFill>
                  <a:schemeClr val="bg1"/>
                </a:solidFill>
              </a:endParaRPr>
            </a:p>
          </p:txBody>
        </p:sp>
        <p:sp>
          <p:nvSpPr>
            <p:cNvPr id="46097" name="Text Box 17"/>
            <p:cNvSpPr txBox="1">
              <a:spLocks noChangeArrowheads="1"/>
            </p:cNvSpPr>
            <p:nvPr/>
          </p:nvSpPr>
          <p:spPr bwMode="auto">
            <a:xfrm>
              <a:off x="1070" y="2100"/>
              <a:ext cx="284" cy="2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2000">
                  <a:solidFill>
                    <a:schemeClr val="bg1"/>
                  </a:solidFill>
                  <a:latin typeface="Arial" charset="0"/>
                </a:rPr>
                <a:t>4</a:t>
              </a:r>
              <a:endParaRPr lang="en-US" sz="2000">
                <a:solidFill>
                  <a:schemeClr val="bg1"/>
                </a:solidFill>
              </a:endParaRPr>
            </a:p>
          </p:txBody>
        </p:sp>
      </p:grpSp>
      <p:sp>
        <p:nvSpPr>
          <p:cNvPr id="18" name="TextBox 17"/>
          <p:cNvSpPr txBox="1"/>
          <p:nvPr/>
        </p:nvSpPr>
        <p:spPr>
          <a:xfrm>
            <a:off x="1371600" y="1619408"/>
            <a:ext cx="7772400" cy="1631216"/>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n-US" sz="2400" dirty="0">
                <a:solidFill>
                  <a:schemeClr val="bg1"/>
                </a:solidFill>
              </a:rPr>
              <a:t>If two secants intersect in the interior of a circle, then the measure of an angle formed is ½ the sum of the measures of the arcs intercepted by the angle and its vertical angle.</a:t>
            </a:r>
          </a:p>
        </p:txBody>
      </p:sp>
      <p:sp>
        <p:nvSpPr>
          <p:cNvPr id="19" name="TextBox 18"/>
          <p:cNvSpPr txBox="1"/>
          <p:nvPr/>
        </p:nvSpPr>
        <p:spPr>
          <a:xfrm>
            <a:off x="1371600" y="1142354"/>
            <a:ext cx="7772400" cy="477054"/>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en-US" sz="2400" dirty="0" smtClean="0">
                <a:solidFill>
                  <a:schemeClr val="bg1"/>
                </a:solidFill>
              </a:rPr>
              <a:t>Angles Inside the Circle Theorem</a:t>
            </a:r>
            <a:endParaRPr lang="en-US" sz="2400" dirty="0">
              <a:solidFill>
                <a:schemeClr val="bg1"/>
              </a:solidFill>
            </a:endParaRPr>
          </a:p>
        </p:txBody>
      </p:sp>
    </p:spTree>
    <p:extLst>
      <p:ext uri="{BB962C8B-B14F-4D97-AF65-F5344CB8AC3E}">
        <p14:creationId xmlns:p14="http://schemas.microsoft.com/office/powerpoint/2010/main" val="215127800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500"/>
                                        <p:tgtEl>
                                          <p:spTgt spid="18"/>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6083">
                                            <p:txEl>
                                              <p:pRg st="0" end="0"/>
                                            </p:txEl>
                                          </p:spTgt>
                                        </p:tgtEl>
                                        <p:attrNameLst>
                                          <p:attrName>style.visibility</p:attrName>
                                        </p:attrNameLst>
                                      </p:cBhvr>
                                      <p:to>
                                        <p:strVal val="visible"/>
                                      </p:to>
                                    </p:set>
                                  </p:childTnLst>
                                </p:cTn>
                              </p:par>
                            </p:childTnLst>
                          </p:cTn>
                        </p:par>
                        <p:par>
                          <p:cTn id="15" fill="hold">
                            <p:stCondLst>
                              <p:cond delay="0"/>
                            </p:stCondLst>
                            <p:childTnLst>
                              <p:par>
                                <p:cTn id="16" presetID="53" presetClass="entr" presetSubtype="0" fill="hold" nodeType="afterEffect">
                                  <p:stCondLst>
                                    <p:cond delay="0"/>
                                  </p:stCondLst>
                                  <p:childTnLst>
                                    <p:set>
                                      <p:cBhvr>
                                        <p:cTn id="17" dur="1" fill="hold">
                                          <p:stCondLst>
                                            <p:cond delay="0"/>
                                          </p:stCondLst>
                                        </p:cTn>
                                        <p:tgtEl>
                                          <p:spTgt spid="46098"/>
                                        </p:tgtEl>
                                        <p:attrNameLst>
                                          <p:attrName>style.visibility</p:attrName>
                                        </p:attrNameLst>
                                      </p:cBhvr>
                                      <p:to>
                                        <p:strVal val="visible"/>
                                      </p:to>
                                    </p:set>
                                    <p:anim calcmode="lin" valueType="num">
                                      <p:cBhvr>
                                        <p:cTn id="18" dur="500" fill="hold"/>
                                        <p:tgtEl>
                                          <p:spTgt spid="46098"/>
                                        </p:tgtEl>
                                        <p:attrNameLst>
                                          <p:attrName>ppt_w</p:attrName>
                                        </p:attrNameLst>
                                      </p:cBhvr>
                                      <p:tavLst>
                                        <p:tav tm="0">
                                          <p:val>
                                            <p:fltVal val="0"/>
                                          </p:val>
                                        </p:tav>
                                        <p:tav tm="100000">
                                          <p:val>
                                            <p:strVal val="#ppt_w"/>
                                          </p:val>
                                        </p:tav>
                                      </p:tavLst>
                                    </p:anim>
                                    <p:anim calcmode="lin" valueType="num">
                                      <p:cBhvr>
                                        <p:cTn id="19" dur="500" fill="hold"/>
                                        <p:tgtEl>
                                          <p:spTgt spid="46098"/>
                                        </p:tgtEl>
                                        <p:attrNameLst>
                                          <p:attrName>ppt_h</p:attrName>
                                        </p:attrNameLst>
                                      </p:cBhvr>
                                      <p:tavLst>
                                        <p:tav tm="0">
                                          <p:val>
                                            <p:fltVal val="0"/>
                                          </p:val>
                                        </p:tav>
                                        <p:tav tm="100000">
                                          <p:val>
                                            <p:strVal val="#ppt_h"/>
                                          </p:val>
                                        </p:tav>
                                      </p:tavLst>
                                    </p:anim>
                                    <p:animEffect transition="in" filter="fade">
                                      <p:cBhvr>
                                        <p:cTn id="20" dur="500"/>
                                        <p:tgtEl>
                                          <p:spTgt spid="46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3" grpId="0" build="p"/>
      <p:bldP spid="18" grpId="0" animBg="1"/>
      <p:bldP spid="19"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r>
              <a:rPr lang="en-US" sz="3200" dirty="0"/>
              <a:t>10.5 Apply Other Angle Relationships in Circles</a:t>
            </a:r>
          </a:p>
        </p:txBody>
      </p:sp>
      <p:sp>
        <p:nvSpPr>
          <p:cNvPr id="48131" name="Rectangle 3"/>
          <p:cNvSpPr>
            <a:spLocks noGrp="1" noChangeArrowheads="1"/>
          </p:cNvSpPr>
          <p:nvPr>
            <p:ph type="body" idx="1"/>
          </p:nvPr>
        </p:nvSpPr>
        <p:spPr>
          <a:xfrm>
            <a:off x="2819400" y="2942847"/>
            <a:ext cx="5929312" cy="2026691"/>
          </a:xfrm>
        </p:spPr>
        <p:txBody>
          <a:bodyPr/>
          <a:lstStyle/>
          <a:p>
            <a:r>
              <a:rPr lang="en-US" sz="2000" dirty="0" smtClean="0"/>
              <a:t>What is the value of a?</a:t>
            </a:r>
          </a:p>
          <a:p>
            <a:endParaRPr lang="en-US" sz="2000" dirty="0"/>
          </a:p>
          <a:p>
            <a:endParaRPr lang="en-US" sz="2000" dirty="0"/>
          </a:p>
          <a:p>
            <a:r>
              <a:rPr lang="en-US" sz="2000" i="1" dirty="0"/>
              <a:t>683 #4-26 even, 32-39 </a:t>
            </a:r>
            <a:r>
              <a:rPr lang="en-US" sz="2000" i="1" dirty="0" smtClean="0"/>
              <a:t>all = 20</a:t>
            </a:r>
          </a:p>
          <a:p>
            <a:r>
              <a:rPr lang="en-US" sz="2000" i="1" dirty="0" smtClean="0"/>
              <a:t>Extra Credit </a:t>
            </a:r>
            <a:r>
              <a:rPr lang="en-US" sz="2000" i="1" dirty="0"/>
              <a:t>686 #2, </a:t>
            </a:r>
            <a:r>
              <a:rPr lang="en-US" sz="2000" i="1" dirty="0" smtClean="0"/>
              <a:t>4 = +2</a:t>
            </a:r>
            <a:endParaRPr lang="en-US" sz="2000" dirty="0"/>
          </a:p>
        </p:txBody>
      </p:sp>
      <p:sp>
        <p:nvSpPr>
          <p:cNvPr id="15" name="TextBox 14"/>
          <p:cNvSpPr txBox="1"/>
          <p:nvPr/>
        </p:nvSpPr>
        <p:spPr>
          <a:xfrm>
            <a:off x="1371600" y="1619408"/>
            <a:ext cx="7772400" cy="1323439"/>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n-US" sz="2000" dirty="0">
                <a:solidFill>
                  <a:schemeClr val="bg1"/>
                </a:solidFill>
              </a:rPr>
              <a:t>If two secants, tangents, or one of each intersect in the exterior of a circle, then the measure of the angle formed is ½ the </a:t>
            </a:r>
            <a:r>
              <a:rPr lang="en-US" sz="2000" dirty="0" smtClean="0">
                <a:solidFill>
                  <a:schemeClr val="bg1"/>
                </a:solidFill>
              </a:rPr>
              <a:t>difference </a:t>
            </a:r>
            <a:r>
              <a:rPr lang="en-US" sz="2000" dirty="0">
                <a:solidFill>
                  <a:schemeClr val="bg1"/>
                </a:solidFill>
              </a:rPr>
              <a:t>of the measures of the intercepted arcs.</a:t>
            </a:r>
          </a:p>
        </p:txBody>
      </p:sp>
      <p:sp>
        <p:nvSpPr>
          <p:cNvPr id="16" name="TextBox 15"/>
          <p:cNvSpPr txBox="1"/>
          <p:nvPr/>
        </p:nvSpPr>
        <p:spPr>
          <a:xfrm>
            <a:off x="1371600" y="1142354"/>
            <a:ext cx="7772400" cy="477054"/>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en-US" sz="2400" dirty="0" smtClean="0">
                <a:solidFill>
                  <a:schemeClr val="bg1"/>
                </a:solidFill>
              </a:rPr>
              <a:t>Angles Outside the Circle Theorem</a:t>
            </a:r>
            <a:endParaRPr lang="en-US" sz="2400" dirty="0">
              <a:solidFill>
                <a:schemeClr val="bg1"/>
              </a:solidFill>
            </a:endParaRP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0" y="2972624"/>
            <a:ext cx="2362200" cy="21023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7766167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500"/>
                                        <p:tgtEl>
                                          <p:spTgt spid="16"/>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8131">
                                            <p:txEl>
                                              <p:pRg st="0" end="0"/>
                                            </p:txEl>
                                          </p:spTgt>
                                        </p:tgtEl>
                                        <p:attrNameLst>
                                          <p:attrName>style.visibility</p:attrName>
                                        </p:attrNameLst>
                                      </p:cBhvr>
                                      <p:to>
                                        <p:strVal val="visible"/>
                                      </p:to>
                                    </p:set>
                                  </p:childTnLst>
                                </p:cTn>
                              </p:par>
                              <p:par>
                                <p:cTn id="15" presetID="10" presetClass="entr" presetSubtype="0" fill="hold" nodeType="withEffect">
                                  <p:stCondLst>
                                    <p:cond delay="0"/>
                                  </p:stCondLst>
                                  <p:childTnLst>
                                    <p:set>
                                      <p:cBhvr>
                                        <p:cTn id="16" dur="1" fill="hold">
                                          <p:stCondLst>
                                            <p:cond delay="0"/>
                                          </p:stCondLst>
                                        </p:cTn>
                                        <p:tgtEl>
                                          <p:spTgt spid="6146"/>
                                        </p:tgtEl>
                                        <p:attrNameLst>
                                          <p:attrName>style.visibility</p:attrName>
                                        </p:attrNameLst>
                                      </p:cBhvr>
                                      <p:to>
                                        <p:strVal val="visible"/>
                                      </p:to>
                                    </p:set>
                                    <p:animEffect transition="in" filter="fade">
                                      <p:cBhvr>
                                        <p:cTn id="17" dur="500"/>
                                        <p:tgtEl>
                                          <p:spTgt spid="6146"/>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48131">
                                            <p:txEl>
                                              <p:pRg st="3" end="3"/>
                                            </p:txEl>
                                          </p:spTgt>
                                        </p:tgtEl>
                                        <p:attrNameLst>
                                          <p:attrName>style.visibility</p:attrName>
                                        </p:attrNameLst>
                                      </p:cBhvr>
                                      <p:to>
                                        <p:strVal val="visible"/>
                                      </p:to>
                                    </p:set>
                                  </p:childTnLst>
                                </p:cTn>
                              </p:par>
                              <p:par>
                                <p:cTn id="22" presetID="1" presetClass="entr" presetSubtype="0" fill="hold" grpId="0" nodeType="withEffect">
                                  <p:stCondLst>
                                    <p:cond delay="0"/>
                                  </p:stCondLst>
                                  <p:childTnLst>
                                    <p:set>
                                      <p:cBhvr>
                                        <p:cTn id="23" dur="1" fill="hold">
                                          <p:stCondLst>
                                            <p:cond delay="0"/>
                                          </p:stCondLst>
                                        </p:cTn>
                                        <p:tgtEl>
                                          <p:spTgt spid="4813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1" grpId="0" uiExpand="1" build="p"/>
      <p:bldP spid="15" grpId="0" animBg="1"/>
      <p:bldP spid="16"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Answers and Quiz</a:t>
            </a:r>
            <a:endParaRPr lang="en-US" dirty="0"/>
          </a:p>
        </p:txBody>
      </p:sp>
      <p:sp>
        <p:nvSpPr>
          <p:cNvPr id="3" name="Content Placeholder 2"/>
          <p:cNvSpPr>
            <a:spLocks noGrp="1"/>
          </p:cNvSpPr>
          <p:nvPr>
            <p:ph idx="1"/>
          </p:nvPr>
        </p:nvSpPr>
        <p:spPr/>
        <p:txBody>
          <a:bodyPr/>
          <a:lstStyle/>
          <a:p>
            <a:r>
              <a:rPr lang="en-US" dirty="0" smtClean="0">
                <a:hlinkClick r:id="rId3" action="ppaction://hlinkpres?slideindex=1&amp;slidetitle="/>
              </a:rPr>
              <a:t>10.5 Answers</a:t>
            </a:r>
            <a:endParaRPr lang="en-US" dirty="0" smtClean="0"/>
          </a:p>
          <a:p>
            <a:endParaRPr lang="en-US" dirty="0" smtClean="0"/>
          </a:p>
          <a:p>
            <a:endParaRPr lang="en-US" dirty="0"/>
          </a:p>
          <a:p>
            <a:r>
              <a:rPr lang="en-US" dirty="0" smtClean="0">
                <a:hlinkClick r:id="rId4" action="ppaction://hlinkpres?slideindex=1&amp;slidetitle="/>
              </a:rPr>
              <a:t>10.5 Homework Quiz</a:t>
            </a:r>
            <a:endParaRPr lang="en-US" dirty="0"/>
          </a:p>
        </p:txBody>
      </p:sp>
    </p:spTree>
    <p:extLst>
      <p:ext uri="{BB962C8B-B14F-4D97-AF65-F5344CB8AC3E}">
        <p14:creationId xmlns:p14="http://schemas.microsoft.com/office/powerpoint/2010/main" val="26875986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r>
              <a:rPr lang="en-US" dirty="0" smtClean="0"/>
              <a:t>10.6 Find Segment Lengths in Circles</a:t>
            </a:r>
            <a:endParaRPr lang="en-US" dirty="0"/>
          </a:p>
        </p:txBody>
      </p:sp>
      <p:sp>
        <p:nvSpPr>
          <p:cNvPr id="50179" name="Rectangle 3"/>
          <p:cNvSpPr>
            <a:spLocks noGrp="1" noChangeArrowheads="1"/>
          </p:cNvSpPr>
          <p:nvPr>
            <p:ph type="body" idx="1"/>
          </p:nvPr>
        </p:nvSpPr>
        <p:spPr/>
        <p:txBody>
          <a:bodyPr/>
          <a:lstStyle/>
          <a:p>
            <a:r>
              <a:rPr lang="en-US" sz="2000" dirty="0"/>
              <a:t>A person is stuck in a water pipe with unknown radius.  He estimates that surface of the water makes a 4 </a:t>
            </a:r>
            <a:r>
              <a:rPr lang="en-US" sz="2000" dirty="0" err="1"/>
              <a:t>ft</a:t>
            </a:r>
            <a:r>
              <a:rPr lang="en-US" sz="2000" dirty="0"/>
              <a:t> chord near the top of the pipe and that the water is 6 </a:t>
            </a:r>
            <a:r>
              <a:rPr lang="en-US" sz="2000" dirty="0" err="1"/>
              <a:t>ft</a:t>
            </a:r>
            <a:r>
              <a:rPr lang="en-US" sz="2000" dirty="0"/>
              <a:t> deep.  How much room is available for his head?</a:t>
            </a:r>
          </a:p>
          <a:p>
            <a:pPr>
              <a:buFont typeface="Wingdings" pitchFamily="2" charset="2"/>
              <a:buNone/>
            </a:pPr>
            <a:endParaRPr lang="en-US" sz="2000" dirty="0"/>
          </a:p>
        </p:txBody>
      </p:sp>
      <p:grpSp>
        <p:nvGrpSpPr>
          <p:cNvPr id="50180" name="Group 4"/>
          <p:cNvGrpSpPr>
            <a:grpSpLocks/>
          </p:cNvGrpSpPr>
          <p:nvPr/>
        </p:nvGrpSpPr>
        <p:grpSpPr bwMode="auto">
          <a:xfrm>
            <a:off x="3733800" y="2876550"/>
            <a:ext cx="2046287" cy="1981200"/>
            <a:chOff x="9668" y="6300"/>
            <a:chExt cx="1122" cy="1122"/>
          </a:xfrm>
        </p:grpSpPr>
        <p:sp>
          <p:nvSpPr>
            <p:cNvPr id="50181" name="Oval 5"/>
            <p:cNvSpPr>
              <a:spLocks noChangeArrowheads="1"/>
            </p:cNvSpPr>
            <p:nvPr/>
          </p:nvSpPr>
          <p:spPr bwMode="auto">
            <a:xfrm>
              <a:off x="9668" y="6300"/>
              <a:ext cx="1122" cy="1122"/>
            </a:xfrm>
            <a:prstGeom prst="ellipse">
              <a:avLst/>
            </a:prstGeom>
            <a:solidFill>
              <a:srgbClr val="FFFFFF"/>
            </a:solidFill>
            <a:ln w="38100">
              <a:solidFill>
                <a:schemeClr val="accent1"/>
              </a:solidFill>
              <a:round/>
              <a:headEnd/>
              <a:tailEnd/>
            </a:ln>
          </p:spPr>
          <p:txBody>
            <a:bodyPr/>
            <a:lstStyle/>
            <a:p>
              <a:endParaRPr lang="en-US"/>
            </a:p>
          </p:txBody>
        </p:sp>
        <p:sp>
          <p:nvSpPr>
            <p:cNvPr id="50182" name="Line 6"/>
            <p:cNvSpPr>
              <a:spLocks noChangeShapeType="1"/>
            </p:cNvSpPr>
            <p:nvPr/>
          </p:nvSpPr>
          <p:spPr bwMode="auto">
            <a:xfrm>
              <a:off x="10229" y="6300"/>
              <a:ext cx="0" cy="1080"/>
            </a:xfrm>
            <a:prstGeom prst="line">
              <a:avLst/>
            </a:prstGeom>
            <a:noFill/>
            <a:ln w="3810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0183" name="Line 7"/>
            <p:cNvSpPr>
              <a:spLocks noChangeShapeType="1"/>
            </p:cNvSpPr>
            <p:nvPr/>
          </p:nvSpPr>
          <p:spPr bwMode="auto">
            <a:xfrm>
              <a:off x="9668" y="6660"/>
              <a:ext cx="1122" cy="0"/>
            </a:xfrm>
            <a:prstGeom prst="line">
              <a:avLst/>
            </a:prstGeom>
            <a:noFill/>
            <a:ln w="3810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0184" name="AutoShape 8"/>
            <p:cNvSpPr>
              <a:spLocks/>
            </p:cNvSpPr>
            <p:nvPr/>
          </p:nvSpPr>
          <p:spPr bwMode="auto">
            <a:xfrm rot="5400000">
              <a:off x="10114" y="6034"/>
              <a:ext cx="187" cy="1080"/>
            </a:xfrm>
            <a:prstGeom prst="leftBrace">
              <a:avLst>
                <a:gd name="adj1" fmla="val 48128"/>
                <a:gd name="adj2" fmla="val 29069"/>
              </a:avLst>
            </a:prstGeom>
            <a:noFill/>
            <a:ln w="3810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0185" name="Text Box 9"/>
            <p:cNvSpPr txBox="1">
              <a:spLocks noChangeArrowheads="1"/>
            </p:cNvSpPr>
            <p:nvPr/>
          </p:nvSpPr>
          <p:spPr bwMode="auto">
            <a:xfrm>
              <a:off x="10229" y="6300"/>
              <a:ext cx="374"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lstStyle/>
            <a:p>
              <a:r>
                <a:rPr lang="en-US" sz="2000" dirty="0">
                  <a:solidFill>
                    <a:schemeClr val="bg1"/>
                  </a:solidFill>
                  <a:latin typeface="Arial" charset="0"/>
                </a:rPr>
                <a:t>   4</a:t>
              </a:r>
              <a:endParaRPr lang="en-US" sz="2000" dirty="0">
                <a:solidFill>
                  <a:schemeClr val="bg1"/>
                </a:solidFill>
              </a:endParaRPr>
            </a:p>
          </p:txBody>
        </p:sp>
        <p:sp>
          <p:nvSpPr>
            <p:cNvPr id="50186" name="Text Box 10"/>
            <p:cNvSpPr txBox="1">
              <a:spLocks noChangeArrowheads="1"/>
            </p:cNvSpPr>
            <p:nvPr/>
          </p:nvSpPr>
          <p:spPr bwMode="auto">
            <a:xfrm>
              <a:off x="9855" y="6840"/>
              <a:ext cx="374"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lstStyle/>
            <a:p>
              <a:r>
                <a:rPr lang="en-US" sz="2000" dirty="0">
                  <a:solidFill>
                    <a:schemeClr val="bg1"/>
                  </a:solidFill>
                  <a:latin typeface="Arial" charset="0"/>
                </a:rPr>
                <a:t>     6</a:t>
              </a:r>
              <a:endParaRPr lang="en-US" sz="2000" dirty="0">
                <a:solidFill>
                  <a:schemeClr val="bg1"/>
                </a:solidFill>
              </a:endParaRPr>
            </a:p>
          </p:txBody>
        </p:sp>
      </p:grpSp>
    </p:spTree>
    <p:extLst>
      <p:ext uri="{BB962C8B-B14F-4D97-AF65-F5344CB8AC3E}">
        <p14:creationId xmlns:p14="http://schemas.microsoft.com/office/powerpoint/2010/main" val="21618637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0179">
                                            <p:txEl>
                                              <p:pRg st="0" end="0"/>
                                            </p:txEl>
                                          </p:spTgt>
                                        </p:tgtEl>
                                        <p:attrNameLst>
                                          <p:attrName>style.visibility</p:attrName>
                                        </p:attrNameLst>
                                      </p:cBhvr>
                                      <p:to>
                                        <p:strVal val="visible"/>
                                      </p:to>
                                    </p:set>
                                    <p:anim calcmode="lin" valueType="num">
                                      <p:cBhvr additive="base">
                                        <p:cTn id="7" dur="500" fill="hold"/>
                                        <p:tgtEl>
                                          <p:spTgt spid="5017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017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79"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r>
              <a:rPr lang="en-US" dirty="0"/>
              <a:t>10.6 Find Segment Lengths in Circles</a:t>
            </a:r>
          </a:p>
        </p:txBody>
      </p:sp>
      <p:sp>
        <p:nvSpPr>
          <p:cNvPr id="52227" name="Rectangle 3"/>
          <p:cNvSpPr>
            <a:spLocks noGrp="1" noChangeArrowheads="1"/>
          </p:cNvSpPr>
          <p:nvPr>
            <p:ph type="body" idx="1"/>
          </p:nvPr>
        </p:nvSpPr>
        <p:spPr>
          <a:xfrm>
            <a:off x="1370012" y="2842820"/>
            <a:ext cx="7469187" cy="1613690"/>
          </a:xfrm>
        </p:spPr>
        <p:txBody>
          <a:bodyPr/>
          <a:lstStyle/>
          <a:p>
            <a:r>
              <a:rPr lang="en-US" sz="2000" dirty="0" smtClean="0"/>
              <a:t>Take </a:t>
            </a:r>
            <a:r>
              <a:rPr lang="en-US" sz="2000" dirty="0"/>
              <a:t>the example we started above.</a:t>
            </a:r>
          </a:p>
          <a:p>
            <a:pPr lvl="1"/>
            <a:r>
              <a:rPr lang="en-US" sz="2000" dirty="0"/>
              <a:t>The segments of the horizontal chords are 2 and 2; the segments of the vertical chords are 6 and x</a:t>
            </a:r>
          </a:p>
        </p:txBody>
      </p:sp>
      <p:grpSp>
        <p:nvGrpSpPr>
          <p:cNvPr id="12" name="Group 4"/>
          <p:cNvGrpSpPr>
            <a:grpSpLocks/>
          </p:cNvGrpSpPr>
          <p:nvPr/>
        </p:nvGrpSpPr>
        <p:grpSpPr bwMode="auto">
          <a:xfrm>
            <a:off x="2" y="3028950"/>
            <a:ext cx="2046287" cy="2057399"/>
            <a:chOff x="9668" y="6300"/>
            <a:chExt cx="1122" cy="1122"/>
          </a:xfrm>
        </p:grpSpPr>
        <p:sp>
          <p:nvSpPr>
            <p:cNvPr id="13" name="Oval 5"/>
            <p:cNvSpPr>
              <a:spLocks noChangeArrowheads="1"/>
            </p:cNvSpPr>
            <p:nvPr/>
          </p:nvSpPr>
          <p:spPr bwMode="auto">
            <a:xfrm>
              <a:off x="9668" y="6300"/>
              <a:ext cx="1122" cy="1122"/>
            </a:xfrm>
            <a:prstGeom prst="ellipse">
              <a:avLst/>
            </a:prstGeom>
            <a:solidFill>
              <a:srgbClr val="FFFFFF"/>
            </a:solidFill>
            <a:ln w="38100">
              <a:solidFill>
                <a:schemeClr val="accent1"/>
              </a:solidFill>
              <a:round/>
              <a:headEnd/>
              <a:tailEnd/>
            </a:ln>
          </p:spPr>
          <p:txBody>
            <a:bodyPr/>
            <a:lstStyle/>
            <a:p>
              <a:endParaRPr lang="en-US"/>
            </a:p>
          </p:txBody>
        </p:sp>
        <p:sp>
          <p:nvSpPr>
            <p:cNvPr id="14" name="Line 6"/>
            <p:cNvSpPr>
              <a:spLocks noChangeShapeType="1"/>
            </p:cNvSpPr>
            <p:nvPr/>
          </p:nvSpPr>
          <p:spPr bwMode="auto">
            <a:xfrm>
              <a:off x="10229" y="6300"/>
              <a:ext cx="0" cy="1080"/>
            </a:xfrm>
            <a:prstGeom prst="line">
              <a:avLst/>
            </a:prstGeom>
            <a:noFill/>
            <a:ln w="3810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 name="Line 7"/>
            <p:cNvSpPr>
              <a:spLocks noChangeShapeType="1"/>
            </p:cNvSpPr>
            <p:nvPr/>
          </p:nvSpPr>
          <p:spPr bwMode="auto">
            <a:xfrm>
              <a:off x="9668" y="6660"/>
              <a:ext cx="1122" cy="0"/>
            </a:xfrm>
            <a:prstGeom prst="line">
              <a:avLst/>
            </a:prstGeom>
            <a:noFill/>
            <a:ln w="3810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 name="AutoShape 8"/>
            <p:cNvSpPr>
              <a:spLocks/>
            </p:cNvSpPr>
            <p:nvPr/>
          </p:nvSpPr>
          <p:spPr bwMode="auto">
            <a:xfrm rot="5400000">
              <a:off x="10114" y="6034"/>
              <a:ext cx="187" cy="1080"/>
            </a:xfrm>
            <a:prstGeom prst="leftBrace">
              <a:avLst>
                <a:gd name="adj1" fmla="val 48128"/>
                <a:gd name="adj2" fmla="val 29069"/>
              </a:avLst>
            </a:prstGeom>
            <a:noFill/>
            <a:ln w="3810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 name="Text Box 9"/>
            <p:cNvSpPr txBox="1">
              <a:spLocks noChangeArrowheads="1"/>
            </p:cNvSpPr>
            <p:nvPr/>
          </p:nvSpPr>
          <p:spPr bwMode="auto">
            <a:xfrm>
              <a:off x="10229" y="6300"/>
              <a:ext cx="374"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lstStyle/>
            <a:p>
              <a:r>
                <a:rPr lang="en-US" sz="2000" dirty="0">
                  <a:solidFill>
                    <a:schemeClr val="bg1"/>
                  </a:solidFill>
                  <a:latin typeface="Arial" charset="0"/>
                </a:rPr>
                <a:t>   4</a:t>
              </a:r>
              <a:endParaRPr lang="en-US" sz="2000" dirty="0">
                <a:solidFill>
                  <a:schemeClr val="bg1"/>
                </a:solidFill>
              </a:endParaRPr>
            </a:p>
          </p:txBody>
        </p:sp>
        <p:sp>
          <p:nvSpPr>
            <p:cNvPr id="18" name="Text Box 10"/>
            <p:cNvSpPr txBox="1">
              <a:spLocks noChangeArrowheads="1"/>
            </p:cNvSpPr>
            <p:nvPr/>
          </p:nvSpPr>
          <p:spPr bwMode="auto">
            <a:xfrm>
              <a:off x="9855" y="6840"/>
              <a:ext cx="374"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lstStyle/>
            <a:p>
              <a:r>
                <a:rPr lang="en-US" sz="2000" dirty="0">
                  <a:solidFill>
                    <a:schemeClr val="bg1"/>
                  </a:solidFill>
                  <a:latin typeface="Arial" charset="0"/>
                </a:rPr>
                <a:t>     6</a:t>
              </a:r>
              <a:endParaRPr lang="en-US" sz="2000" dirty="0">
                <a:solidFill>
                  <a:schemeClr val="bg1"/>
                </a:solidFill>
              </a:endParaRPr>
            </a:p>
          </p:txBody>
        </p:sp>
      </p:grpSp>
      <p:sp>
        <p:nvSpPr>
          <p:cNvPr id="19" name="TextBox 18"/>
          <p:cNvSpPr txBox="1"/>
          <p:nvPr/>
        </p:nvSpPr>
        <p:spPr>
          <a:xfrm>
            <a:off x="1371600" y="1619408"/>
            <a:ext cx="7772400" cy="1200329"/>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n-US" sz="2400" dirty="0">
                <a:solidFill>
                  <a:schemeClr val="bg1"/>
                </a:solidFill>
              </a:rPr>
              <a:t>If two chords intersect in a circle, then the products of the measures of the segments of the chords are equal.</a:t>
            </a:r>
          </a:p>
        </p:txBody>
      </p:sp>
      <p:sp>
        <p:nvSpPr>
          <p:cNvPr id="20" name="TextBox 19"/>
          <p:cNvSpPr txBox="1"/>
          <p:nvPr/>
        </p:nvSpPr>
        <p:spPr>
          <a:xfrm>
            <a:off x="1371600" y="1142354"/>
            <a:ext cx="7772400" cy="477054"/>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en-US" sz="2400" dirty="0" smtClean="0">
                <a:solidFill>
                  <a:schemeClr val="bg1"/>
                </a:solidFill>
              </a:rPr>
              <a:t>Segments of Chords Theorem</a:t>
            </a:r>
            <a:endParaRPr lang="en-US" sz="2400" dirty="0">
              <a:solidFill>
                <a:schemeClr val="bg1"/>
              </a:solidFill>
            </a:endParaRPr>
          </a:p>
        </p:txBody>
      </p:sp>
    </p:spTree>
    <p:extLst>
      <p:ext uri="{BB962C8B-B14F-4D97-AF65-F5344CB8AC3E}">
        <p14:creationId xmlns:p14="http://schemas.microsoft.com/office/powerpoint/2010/main" val="2557064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fade">
                                      <p:cBhvr>
                                        <p:cTn id="10" dur="500"/>
                                        <p:tgtEl>
                                          <p:spTgt spid="19"/>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52227">
                                            <p:txEl>
                                              <p:pRg st="0" end="0"/>
                                            </p:txEl>
                                          </p:spTgt>
                                        </p:tgtEl>
                                        <p:attrNameLst>
                                          <p:attrName>style.visibility</p:attrName>
                                        </p:attrNameLst>
                                      </p:cBhvr>
                                      <p:to>
                                        <p:strVal val="visible"/>
                                      </p:to>
                                    </p:set>
                                    <p:anim calcmode="lin" valueType="num">
                                      <p:cBhvr additive="base">
                                        <p:cTn id="15" dur="500" fill="hold"/>
                                        <p:tgtEl>
                                          <p:spTgt spid="5222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52227">
                                            <p:txEl>
                                              <p:pRg st="0" end="0"/>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52227">
                                            <p:txEl>
                                              <p:pRg st="1" end="1"/>
                                            </p:txEl>
                                          </p:spTgt>
                                        </p:tgtEl>
                                        <p:attrNameLst>
                                          <p:attrName>style.visibility</p:attrName>
                                        </p:attrNameLst>
                                      </p:cBhvr>
                                      <p:to>
                                        <p:strVal val="visible"/>
                                      </p:to>
                                    </p:set>
                                    <p:anim calcmode="lin" valueType="num">
                                      <p:cBhvr additive="base">
                                        <p:cTn id="19" dur="500" fill="hold"/>
                                        <p:tgtEl>
                                          <p:spTgt spid="52227">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222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7" grpId="0" uiExpand="1" build="p"/>
      <p:bldP spid="19" grpId="0" animBg="1"/>
      <p:bldP spid="20"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r>
              <a:rPr lang="en-US" dirty="0"/>
              <a:t>10.6 Find Segment Lengths in Circles</a:t>
            </a:r>
          </a:p>
        </p:txBody>
      </p:sp>
      <p:sp>
        <p:nvSpPr>
          <p:cNvPr id="54275" name="Rectangle 3"/>
          <p:cNvSpPr>
            <a:spLocks noGrp="1" noChangeArrowheads="1"/>
          </p:cNvSpPr>
          <p:nvPr>
            <p:ph type="body" idx="1"/>
          </p:nvPr>
        </p:nvSpPr>
        <p:spPr>
          <a:xfrm>
            <a:off x="4495800" y="3045639"/>
            <a:ext cx="4189412" cy="1082757"/>
          </a:xfrm>
        </p:spPr>
        <p:txBody>
          <a:bodyPr/>
          <a:lstStyle/>
          <a:p>
            <a:pPr>
              <a:lnSpc>
                <a:spcPct val="80000"/>
              </a:lnSpc>
            </a:pPr>
            <a:r>
              <a:rPr lang="en-US" dirty="0" smtClean="0"/>
              <a:t>Find </a:t>
            </a:r>
            <a:r>
              <a:rPr lang="en-US" dirty="0"/>
              <a:t>x in the </a:t>
            </a:r>
            <a:r>
              <a:rPr lang="en-US" dirty="0" smtClean="0"/>
              <a:t>diagram.</a:t>
            </a:r>
            <a:endParaRPr lang="en-US" dirty="0"/>
          </a:p>
        </p:txBody>
      </p:sp>
      <p:grpSp>
        <p:nvGrpSpPr>
          <p:cNvPr id="54276" name="Group 4"/>
          <p:cNvGrpSpPr>
            <a:grpSpLocks/>
          </p:cNvGrpSpPr>
          <p:nvPr/>
        </p:nvGrpSpPr>
        <p:grpSpPr bwMode="auto">
          <a:xfrm>
            <a:off x="596056" y="3333750"/>
            <a:ext cx="3692525" cy="1651397"/>
            <a:chOff x="7050" y="10980"/>
            <a:chExt cx="2805" cy="1309"/>
          </a:xfrm>
        </p:grpSpPr>
        <p:sp>
          <p:nvSpPr>
            <p:cNvPr id="54277" name="Oval 5"/>
            <p:cNvSpPr>
              <a:spLocks noChangeArrowheads="1"/>
            </p:cNvSpPr>
            <p:nvPr/>
          </p:nvSpPr>
          <p:spPr bwMode="auto">
            <a:xfrm>
              <a:off x="8546" y="10980"/>
              <a:ext cx="1309" cy="1309"/>
            </a:xfrm>
            <a:prstGeom prst="ellipse">
              <a:avLst/>
            </a:prstGeom>
            <a:solidFill>
              <a:srgbClr val="FFFFFF"/>
            </a:solidFill>
            <a:ln w="38100">
              <a:solidFill>
                <a:schemeClr val="accent1"/>
              </a:solidFill>
              <a:round/>
              <a:headEnd/>
              <a:tailEnd/>
            </a:ln>
          </p:spPr>
          <p:txBody>
            <a:bodyPr/>
            <a:lstStyle/>
            <a:p>
              <a:endParaRPr lang="en-US"/>
            </a:p>
          </p:txBody>
        </p:sp>
        <p:sp>
          <p:nvSpPr>
            <p:cNvPr id="54278" name="Line 6"/>
            <p:cNvSpPr>
              <a:spLocks noChangeShapeType="1"/>
            </p:cNvSpPr>
            <p:nvPr/>
          </p:nvSpPr>
          <p:spPr bwMode="auto">
            <a:xfrm flipV="1">
              <a:off x="7050" y="10980"/>
              <a:ext cx="2431" cy="720"/>
            </a:xfrm>
            <a:prstGeom prst="line">
              <a:avLst/>
            </a:prstGeom>
            <a:noFill/>
            <a:ln w="3810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4279" name="Line 7"/>
            <p:cNvSpPr>
              <a:spLocks noChangeShapeType="1"/>
            </p:cNvSpPr>
            <p:nvPr/>
          </p:nvSpPr>
          <p:spPr bwMode="auto">
            <a:xfrm>
              <a:off x="7050" y="11700"/>
              <a:ext cx="2805" cy="180"/>
            </a:xfrm>
            <a:prstGeom prst="line">
              <a:avLst/>
            </a:prstGeom>
            <a:noFill/>
            <a:ln w="3810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4280" name="Text Box 8"/>
            <p:cNvSpPr txBox="1">
              <a:spLocks noChangeArrowheads="1"/>
            </p:cNvSpPr>
            <p:nvPr/>
          </p:nvSpPr>
          <p:spPr bwMode="auto">
            <a:xfrm>
              <a:off x="7424" y="11160"/>
              <a:ext cx="374"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2000">
                  <a:latin typeface="Arial" charset="0"/>
                </a:rPr>
                <a:t>8</a:t>
              </a:r>
              <a:endParaRPr lang="en-US" sz="2000"/>
            </a:p>
          </p:txBody>
        </p:sp>
        <p:sp>
          <p:nvSpPr>
            <p:cNvPr id="54281" name="Text Box 9"/>
            <p:cNvSpPr txBox="1">
              <a:spLocks noChangeArrowheads="1"/>
            </p:cNvSpPr>
            <p:nvPr/>
          </p:nvSpPr>
          <p:spPr bwMode="auto">
            <a:xfrm>
              <a:off x="7611" y="11700"/>
              <a:ext cx="374"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2000">
                  <a:latin typeface="Arial" charset="0"/>
                </a:rPr>
                <a:t>6</a:t>
              </a:r>
              <a:endParaRPr lang="en-US" sz="2000"/>
            </a:p>
          </p:txBody>
        </p:sp>
        <p:sp>
          <p:nvSpPr>
            <p:cNvPr id="54282" name="Text Box 10"/>
            <p:cNvSpPr txBox="1">
              <a:spLocks noChangeArrowheads="1"/>
            </p:cNvSpPr>
            <p:nvPr/>
          </p:nvSpPr>
          <p:spPr bwMode="auto">
            <a:xfrm>
              <a:off x="8920" y="11520"/>
              <a:ext cx="374"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2000">
                  <a:solidFill>
                    <a:schemeClr val="bg1"/>
                  </a:solidFill>
                  <a:latin typeface="Arial" charset="0"/>
                </a:rPr>
                <a:t>x</a:t>
              </a:r>
              <a:endParaRPr lang="en-US" sz="2000">
                <a:solidFill>
                  <a:schemeClr val="bg1"/>
                </a:solidFill>
              </a:endParaRPr>
            </a:p>
          </p:txBody>
        </p:sp>
        <p:sp>
          <p:nvSpPr>
            <p:cNvPr id="54283" name="Text Box 11"/>
            <p:cNvSpPr txBox="1">
              <a:spLocks noChangeArrowheads="1"/>
            </p:cNvSpPr>
            <p:nvPr/>
          </p:nvSpPr>
          <p:spPr bwMode="auto">
            <a:xfrm>
              <a:off x="8920" y="10980"/>
              <a:ext cx="561"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2000">
                  <a:solidFill>
                    <a:schemeClr val="bg1"/>
                  </a:solidFill>
                  <a:latin typeface="Arial" charset="0"/>
                </a:rPr>
                <a:t>  18</a:t>
              </a:r>
              <a:endParaRPr lang="en-US" sz="2000">
                <a:solidFill>
                  <a:schemeClr val="bg1"/>
                </a:solidFill>
              </a:endParaRPr>
            </a:p>
          </p:txBody>
        </p:sp>
      </p:grpSp>
      <p:sp>
        <p:nvSpPr>
          <p:cNvPr id="13" name="TextBox 12"/>
          <p:cNvSpPr txBox="1"/>
          <p:nvPr/>
        </p:nvSpPr>
        <p:spPr>
          <a:xfrm>
            <a:off x="1371600" y="1716097"/>
            <a:ext cx="7772400" cy="1323439"/>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nSpc>
                <a:spcPct val="80000"/>
              </a:lnSpc>
            </a:pPr>
            <a:r>
              <a:rPr lang="en-US" sz="2000" dirty="0">
                <a:solidFill>
                  <a:schemeClr val="bg1"/>
                </a:solidFill>
              </a:rPr>
              <a:t>If two secants are drawn to a circle from an exterior point, then the product of the measures of one secant segment and its external secant segment is equal to the product of the measures of the other secant segment and its external secant segment.</a:t>
            </a:r>
          </a:p>
        </p:txBody>
      </p:sp>
      <p:sp>
        <p:nvSpPr>
          <p:cNvPr id="14" name="TextBox 13"/>
          <p:cNvSpPr txBox="1"/>
          <p:nvPr/>
        </p:nvSpPr>
        <p:spPr>
          <a:xfrm>
            <a:off x="1371600" y="1216960"/>
            <a:ext cx="7772400" cy="477054"/>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en-US" sz="2400" dirty="0" smtClean="0">
                <a:solidFill>
                  <a:schemeClr val="bg1"/>
                </a:solidFill>
              </a:rPr>
              <a:t>Segments of Secants Theorem</a:t>
            </a:r>
            <a:endParaRPr lang="en-US" sz="2400" dirty="0">
              <a:solidFill>
                <a:schemeClr val="bg1"/>
              </a:solidFill>
            </a:endParaRPr>
          </a:p>
        </p:txBody>
      </p:sp>
    </p:spTree>
    <p:extLst>
      <p:ext uri="{BB962C8B-B14F-4D97-AF65-F5344CB8AC3E}">
        <p14:creationId xmlns:p14="http://schemas.microsoft.com/office/powerpoint/2010/main" val="217945722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54275">
                                            <p:txEl>
                                              <p:pRg st="0" end="0"/>
                                            </p:txEl>
                                          </p:spTgt>
                                        </p:tgtEl>
                                        <p:attrNameLst>
                                          <p:attrName>style.visibility</p:attrName>
                                        </p:attrNameLst>
                                      </p:cBhvr>
                                      <p:to>
                                        <p:strVal val="visible"/>
                                      </p:to>
                                    </p:set>
                                    <p:anim calcmode="lin" valueType="num">
                                      <p:cBhvr additive="base">
                                        <p:cTn id="15" dur="500" fill="hold"/>
                                        <p:tgtEl>
                                          <p:spTgt spid="54275">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54275">
                                            <p:txEl>
                                              <p:pRg st="0" end="0"/>
                                            </p:txEl>
                                          </p:spTgt>
                                        </p:tgtEl>
                                        <p:attrNameLst>
                                          <p:attrName>ppt_y</p:attrName>
                                        </p:attrNameLst>
                                      </p:cBhvr>
                                      <p:tavLst>
                                        <p:tav tm="0">
                                          <p:val>
                                            <p:strVal val="1+#ppt_h/2"/>
                                          </p:val>
                                        </p:tav>
                                        <p:tav tm="100000">
                                          <p:val>
                                            <p:strVal val="#ppt_y"/>
                                          </p:val>
                                        </p:tav>
                                      </p:tavLst>
                                    </p:anim>
                                  </p:childTnLst>
                                </p:cTn>
                              </p:par>
                            </p:childTnLst>
                          </p:cTn>
                        </p:par>
                        <p:par>
                          <p:cTn id="17" fill="hold" nodeType="afterGroup">
                            <p:stCondLst>
                              <p:cond delay="500"/>
                            </p:stCondLst>
                            <p:childTnLst>
                              <p:par>
                                <p:cTn id="18" presetID="53" presetClass="entr" presetSubtype="0" fill="hold" nodeType="afterEffect">
                                  <p:stCondLst>
                                    <p:cond delay="0"/>
                                  </p:stCondLst>
                                  <p:childTnLst>
                                    <p:set>
                                      <p:cBhvr>
                                        <p:cTn id="19" dur="1" fill="hold">
                                          <p:stCondLst>
                                            <p:cond delay="0"/>
                                          </p:stCondLst>
                                        </p:cTn>
                                        <p:tgtEl>
                                          <p:spTgt spid="54276"/>
                                        </p:tgtEl>
                                        <p:attrNameLst>
                                          <p:attrName>style.visibility</p:attrName>
                                        </p:attrNameLst>
                                      </p:cBhvr>
                                      <p:to>
                                        <p:strVal val="visible"/>
                                      </p:to>
                                    </p:set>
                                    <p:anim calcmode="lin" valueType="num">
                                      <p:cBhvr>
                                        <p:cTn id="20" dur="500" fill="hold"/>
                                        <p:tgtEl>
                                          <p:spTgt spid="54276"/>
                                        </p:tgtEl>
                                        <p:attrNameLst>
                                          <p:attrName>ppt_w</p:attrName>
                                        </p:attrNameLst>
                                      </p:cBhvr>
                                      <p:tavLst>
                                        <p:tav tm="0">
                                          <p:val>
                                            <p:fltVal val="0"/>
                                          </p:val>
                                        </p:tav>
                                        <p:tav tm="100000">
                                          <p:val>
                                            <p:strVal val="#ppt_w"/>
                                          </p:val>
                                        </p:tav>
                                      </p:tavLst>
                                    </p:anim>
                                    <p:anim calcmode="lin" valueType="num">
                                      <p:cBhvr>
                                        <p:cTn id="21" dur="500" fill="hold"/>
                                        <p:tgtEl>
                                          <p:spTgt spid="54276"/>
                                        </p:tgtEl>
                                        <p:attrNameLst>
                                          <p:attrName>ppt_h</p:attrName>
                                        </p:attrNameLst>
                                      </p:cBhvr>
                                      <p:tavLst>
                                        <p:tav tm="0">
                                          <p:val>
                                            <p:fltVal val="0"/>
                                          </p:val>
                                        </p:tav>
                                        <p:tav tm="100000">
                                          <p:val>
                                            <p:strVal val="#ppt_h"/>
                                          </p:val>
                                        </p:tav>
                                      </p:tavLst>
                                    </p:anim>
                                    <p:animEffect transition="in" filter="fade">
                                      <p:cBhvr>
                                        <p:cTn id="22" dur="500"/>
                                        <p:tgtEl>
                                          <p:spTgt spid="542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5" grpId="0" build="p"/>
      <p:bldP spid="13" grpId="0" animBg="1"/>
      <p:bldP spid="1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dirty="0"/>
              <a:t>10.1 Use Properties </a:t>
            </a:r>
            <a:br>
              <a:rPr lang="en-US" dirty="0"/>
            </a:br>
            <a:r>
              <a:rPr lang="en-US" dirty="0"/>
              <a:t>of Tangents</a:t>
            </a:r>
          </a:p>
        </p:txBody>
      </p:sp>
      <p:sp>
        <p:nvSpPr>
          <p:cNvPr id="11267" name="Rectangle 3"/>
          <p:cNvSpPr>
            <a:spLocks noGrp="1" noChangeArrowheads="1"/>
          </p:cNvSpPr>
          <p:nvPr>
            <p:ph idx="1"/>
          </p:nvPr>
        </p:nvSpPr>
        <p:spPr/>
        <p:txBody>
          <a:bodyPr/>
          <a:lstStyle/>
          <a:p>
            <a:endParaRPr lang="en-US" dirty="0" smtClean="0"/>
          </a:p>
          <a:p>
            <a:r>
              <a:rPr lang="en-US" dirty="0" smtClean="0"/>
              <a:t>Diameter </a:t>
            </a:r>
            <a:r>
              <a:rPr lang="en-US" dirty="0"/>
              <a:t>(d) – chord that goes through the center of the circle (longest chord = 2 radii)</a:t>
            </a:r>
          </a:p>
          <a:p>
            <a:pPr lvl="1"/>
            <a:r>
              <a:rPr lang="en-US" dirty="0"/>
              <a:t>d = 2r</a:t>
            </a:r>
          </a:p>
          <a:p>
            <a:r>
              <a:rPr lang="en-US" dirty="0" smtClean="0"/>
              <a:t>What </a:t>
            </a:r>
            <a:r>
              <a:rPr lang="en-US" dirty="0"/>
              <a:t>is the radius of a circle if the diameter is 16 feet? </a:t>
            </a:r>
          </a:p>
        </p:txBody>
      </p:sp>
      <p:pic>
        <p:nvPicPr>
          <p:cNvPr id="12"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477000" y="1"/>
            <a:ext cx="2667000" cy="19472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636436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267">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267">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126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r>
              <a:rPr lang="en-US" dirty="0"/>
              <a:t>10.6 Find Segment Lengths in Circles</a:t>
            </a:r>
          </a:p>
        </p:txBody>
      </p:sp>
      <p:sp>
        <p:nvSpPr>
          <p:cNvPr id="56323" name="Rectangle 3"/>
          <p:cNvSpPr>
            <a:spLocks noGrp="1" noChangeArrowheads="1"/>
          </p:cNvSpPr>
          <p:nvPr>
            <p:ph type="body" idx="1"/>
          </p:nvPr>
        </p:nvSpPr>
        <p:spPr>
          <a:xfrm>
            <a:off x="3733800" y="3067536"/>
            <a:ext cx="5410200" cy="1429946"/>
          </a:xfrm>
        </p:spPr>
        <p:txBody>
          <a:bodyPr/>
          <a:lstStyle/>
          <a:p>
            <a:pPr>
              <a:lnSpc>
                <a:spcPct val="80000"/>
              </a:lnSpc>
            </a:pPr>
            <a:r>
              <a:rPr lang="en-US" dirty="0" smtClean="0"/>
              <a:t>Find </a:t>
            </a:r>
            <a:r>
              <a:rPr lang="en-US" dirty="0"/>
              <a:t>x in the diagram</a:t>
            </a:r>
          </a:p>
        </p:txBody>
      </p:sp>
      <p:grpSp>
        <p:nvGrpSpPr>
          <p:cNvPr id="56324" name="Group 4"/>
          <p:cNvGrpSpPr>
            <a:grpSpLocks/>
          </p:cNvGrpSpPr>
          <p:nvPr/>
        </p:nvGrpSpPr>
        <p:grpSpPr bwMode="auto">
          <a:xfrm>
            <a:off x="409975" y="3409950"/>
            <a:ext cx="2998787" cy="1427554"/>
            <a:chOff x="7798" y="13271"/>
            <a:chExt cx="2618" cy="1309"/>
          </a:xfrm>
        </p:grpSpPr>
        <p:sp>
          <p:nvSpPr>
            <p:cNvPr id="56325" name="Oval 5"/>
            <p:cNvSpPr>
              <a:spLocks noChangeArrowheads="1"/>
            </p:cNvSpPr>
            <p:nvPr/>
          </p:nvSpPr>
          <p:spPr bwMode="auto">
            <a:xfrm>
              <a:off x="9107" y="13271"/>
              <a:ext cx="1309" cy="1309"/>
            </a:xfrm>
            <a:prstGeom prst="ellipse">
              <a:avLst/>
            </a:prstGeom>
            <a:solidFill>
              <a:srgbClr val="FFFFFF"/>
            </a:solidFill>
            <a:ln w="38100">
              <a:solidFill>
                <a:schemeClr val="accent1"/>
              </a:solidFill>
              <a:round/>
              <a:headEnd/>
              <a:tailEnd/>
            </a:ln>
          </p:spPr>
          <p:txBody>
            <a:bodyPr/>
            <a:lstStyle/>
            <a:p>
              <a:endParaRPr lang="en-US"/>
            </a:p>
          </p:txBody>
        </p:sp>
        <p:sp>
          <p:nvSpPr>
            <p:cNvPr id="56326" name="Line 6"/>
            <p:cNvSpPr>
              <a:spLocks noChangeShapeType="1"/>
            </p:cNvSpPr>
            <p:nvPr/>
          </p:nvSpPr>
          <p:spPr bwMode="auto">
            <a:xfrm>
              <a:off x="7798" y="13956"/>
              <a:ext cx="1683" cy="540"/>
            </a:xfrm>
            <a:prstGeom prst="line">
              <a:avLst/>
            </a:prstGeom>
            <a:noFill/>
            <a:ln w="3810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327" name="Line 7"/>
            <p:cNvSpPr>
              <a:spLocks noChangeShapeType="1"/>
            </p:cNvSpPr>
            <p:nvPr/>
          </p:nvSpPr>
          <p:spPr bwMode="auto">
            <a:xfrm flipV="1">
              <a:off x="7798" y="13416"/>
              <a:ext cx="2431" cy="540"/>
            </a:xfrm>
            <a:prstGeom prst="line">
              <a:avLst/>
            </a:prstGeom>
            <a:noFill/>
            <a:ln w="3810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328" name="Text Box 8"/>
            <p:cNvSpPr txBox="1">
              <a:spLocks noChangeArrowheads="1"/>
            </p:cNvSpPr>
            <p:nvPr/>
          </p:nvSpPr>
          <p:spPr bwMode="auto">
            <a:xfrm>
              <a:off x="7985" y="13416"/>
              <a:ext cx="374"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2000">
                  <a:latin typeface="Arial" charset="0"/>
                </a:rPr>
                <a:t> 5</a:t>
              </a:r>
              <a:endParaRPr lang="en-US" sz="2000"/>
            </a:p>
          </p:txBody>
        </p:sp>
        <p:sp>
          <p:nvSpPr>
            <p:cNvPr id="56329" name="Text Box 9"/>
            <p:cNvSpPr txBox="1">
              <a:spLocks noChangeArrowheads="1"/>
            </p:cNvSpPr>
            <p:nvPr/>
          </p:nvSpPr>
          <p:spPr bwMode="auto">
            <a:xfrm>
              <a:off x="9668" y="13416"/>
              <a:ext cx="374"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2000" dirty="0">
                  <a:solidFill>
                    <a:schemeClr val="bg1"/>
                  </a:solidFill>
                  <a:latin typeface="Arial" charset="0"/>
                </a:rPr>
                <a:t>4</a:t>
              </a:r>
              <a:endParaRPr lang="en-US" sz="2000" dirty="0">
                <a:solidFill>
                  <a:schemeClr val="bg1"/>
                </a:solidFill>
              </a:endParaRPr>
            </a:p>
          </p:txBody>
        </p:sp>
        <p:sp>
          <p:nvSpPr>
            <p:cNvPr id="56330" name="Text Box 10"/>
            <p:cNvSpPr txBox="1">
              <a:spLocks noChangeArrowheads="1"/>
            </p:cNvSpPr>
            <p:nvPr/>
          </p:nvSpPr>
          <p:spPr bwMode="auto">
            <a:xfrm>
              <a:off x="8172" y="14136"/>
              <a:ext cx="374"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2000">
                  <a:latin typeface="Arial" charset="0"/>
                </a:rPr>
                <a:t>x</a:t>
              </a:r>
              <a:endParaRPr lang="en-US" sz="2000"/>
            </a:p>
          </p:txBody>
        </p:sp>
      </p:grpSp>
      <p:sp>
        <p:nvSpPr>
          <p:cNvPr id="12" name="TextBox 11"/>
          <p:cNvSpPr txBox="1"/>
          <p:nvPr/>
        </p:nvSpPr>
        <p:spPr>
          <a:xfrm>
            <a:off x="1371600" y="1707696"/>
            <a:ext cx="7772400" cy="1323439"/>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nSpc>
                <a:spcPct val="80000"/>
              </a:lnSpc>
            </a:pPr>
            <a:r>
              <a:rPr lang="en-US" sz="2000" dirty="0">
                <a:solidFill>
                  <a:schemeClr val="bg1"/>
                </a:solidFill>
              </a:rPr>
              <a:t>If a tangent segment and a secant segment are drawn to a circle from an exterior point, then the square of the measure of the tangent segment is equal to the product of the measures of the secant segment and its external secant segment.</a:t>
            </a:r>
          </a:p>
        </p:txBody>
      </p:sp>
      <p:sp>
        <p:nvSpPr>
          <p:cNvPr id="13" name="TextBox 12"/>
          <p:cNvSpPr txBox="1"/>
          <p:nvPr/>
        </p:nvSpPr>
        <p:spPr>
          <a:xfrm>
            <a:off x="1371600" y="1230642"/>
            <a:ext cx="7772400" cy="477054"/>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en-US" sz="2400" dirty="0" smtClean="0">
                <a:solidFill>
                  <a:schemeClr val="bg1"/>
                </a:solidFill>
              </a:rPr>
              <a:t>Segments of Secants and Tangents Theorem</a:t>
            </a:r>
            <a:endParaRPr lang="en-US" sz="2400" dirty="0">
              <a:solidFill>
                <a:schemeClr val="bg1"/>
              </a:solidFill>
            </a:endParaRPr>
          </a:p>
        </p:txBody>
      </p:sp>
    </p:spTree>
    <p:extLst>
      <p:ext uri="{BB962C8B-B14F-4D97-AF65-F5344CB8AC3E}">
        <p14:creationId xmlns:p14="http://schemas.microsoft.com/office/powerpoint/2010/main" val="407257770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56323">
                                            <p:txEl>
                                              <p:pRg st="0" end="0"/>
                                            </p:txEl>
                                          </p:spTgt>
                                        </p:tgtEl>
                                        <p:attrNameLst>
                                          <p:attrName>style.visibility</p:attrName>
                                        </p:attrNameLst>
                                      </p:cBhvr>
                                      <p:to>
                                        <p:strVal val="visible"/>
                                      </p:to>
                                    </p:set>
                                    <p:anim calcmode="lin" valueType="num">
                                      <p:cBhvr additive="base">
                                        <p:cTn id="15" dur="500" fill="hold"/>
                                        <p:tgtEl>
                                          <p:spTgt spid="56323">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56323">
                                            <p:txEl>
                                              <p:pRg st="0" end="0"/>
                                            </p:txEl>
                                          </p:spTgt>
                                        </p:tgtEl>
                                        <p:attrNameLst>
                                          <p:attrName>ppt_y</p:attrName>
                                        </p:attrNameLst>
                                      </p:cBhvr>
                                      <p:tavLst>
                                        <p:tav tm="0">
                                          <p:val>
                                            <p:strVal val="1+#ppt_h/2"/>
                                          </p:val>
                                        </p:tav>
                                        <p:tav tm="100000">
                                          <p:val>
                                            <p:strVal val="#ppt_y"/>
                                          </p:val>
                                        </p:tav>
                                      </p:tavLst>
                                    </p:anim>
                                  </p:childTnLst>
                                </p:cTn>
                              </p:par>
                            </p:childTnLst>
                          </p:cTn>
                        </p:par>
                        <p:par>
                          <p:cTn id="17" fill="hold" nodeType="afterGroup">
                            <p:stCondLst>
                              <p:cond delay="500"/>
                            </p:stCondLst>
                            <p:childTnLst>
                              <p:par>
                                <p:cTn id="18" presetID="53" presetClass="entr" presetSubtype="0" fill="hold" nodeType="afterEffect">
                                  <p:stCondLst>
                                    <p:cond delay="0"/>
                                  </p:stCondLst>
                                  <p:childTnLst>
                                    <p:set>
                                      <p:cBhvr>
                                        <p:cTn id="19" dur="1" fill="hold">
                                          <p:stCondLst>
                                            <p:cond delay="0"/>
                                          </p:stCondLst>
                                        </p:cTn>
                                        <p:tgtEl>
                                          <p:spTgt spid="56324"/>
                                        </p:tgtEl>
                                        <p:attrNameLst>
                                          <p:attrName>style.visibility</p:attrName>
                                        </p:attrNameLst>
                                      </p:cBhvr>
                                      <p:to>
                                        <p:strVal val="visible"/>
                                      </p:to>
                                    </p:set>
                                    <p:anim calcmode="lin" valueType="num">
                                      <p:cBhvr>
                                        <p:cTn id="20" dur="500" fill="hold"/>
                                        <p:tgtEl>
                                          <p:spTgt spid="56324"/>
                                        </p:tgtEl>
                                        <p:attrNameLst>
                                          <p:attrName>ppt_w</p:attrName>
                                        </p:attrNameLst>
                                      </p:cBhvr>
                                      <p:tavLst>
                                        <p:tav tm="0">
                                          <p:val>
                                            <p:fltVal val="0"/>
                                          </p:val>
                                        </p:tav>
                                        <p:tav tm="100000">
                                          <p:val>
                                            <p:strVal val="#ppt_w"/>
                                          </p:val>
                                        </p:tav>
                                      </p:tavLst>
                                    </p:anim>
                                    <p:anim calcmode="lin" valueType="num">
                                      <p:cBhvr>
                                        <p:cTn id="21" dur="500" fill="hold"/>
                                        <p:tgtEl>
                                          <p:spTgt spid="56324"/>
                                        </p:tgtEl>
                                        <p:attrNameLst>
                                          <p:attrName>ppt_h</p:attrName>
                                        </p:attrNameLst>
                                      </p:cBhvr>
                                      <p:tavLst>
                                        <p:tav tm="0">
                                          <p:val>
                                            <p:fltVal val="0"/>
                                          </p:val>
                                        </p:tav>
                                        <p:tav tm="100000">
                                          <p:val>
                                            <p:strVal val="#ppt_h"/>
                                          </p:val>
                                        </p:tav>
                                      </p:tavLst>
                                    </p:anim>
                                    <p:animEffect transition="in" filter="fade">
                                      <p:cBhvr>
                                        <p:cTn id="22" dur="500"/>
                                        <p:tgtEl>
                                          <p:spTgt spid="563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3" grpId="0" build="p"/>
      <p:bldP spid="12" grpId="0" animBg="1"/>
      <p:bldP spid="13"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10.6 Find Segment Lengths in Circles</a:t>
            </a:r>
          </a:p>
        </p:txBody>
      </p:sp>
      <p:sp>
        <p:nvSpPr>
          <p:cNvPr id="3" name="Content Placeholder 2"/>
          <p:cNvSpPr>
            <a:spLocks noGrp="1"/>
          </p:cNvSpPr>
          <p:nvPr>
            <p:ph idx="1"/>
          </p:nvPr>
        </p:nvSpPr>
        <p:spPr/>
        <p:txBody>
          <a:bodyPr/>
          <a:lstStyle/>
          <a:p>
            <a:r>
              <a:rPr lang="en-US" i="1" dirty="0"/>
              <a:t>692 #2-24 even, 30-42 </a:t>
            </a:r>
            <a:r>
              <a:rPr lang="en-US" i="1" dirty="0" smtClean="0"/>
              <a:t>even = 19</a:t>
            </a:r>
            <a:endParaRPr lang="en-US" dirty="0"/>
          </a:p>
        </p:txBody>
      </p:sp>
    </p:spTree>
    <p:extLst>
      <p:ext uri="{BB962C8B-B14F-4D97-AF65-F5344CB8AC3E}">
        <p14:creationId xmlns:p14="http://schemas.microsoft.com/office/powerpoint/2010/main" val="190629884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Answers and Quiz</a:t>
            </a:r>
            <a:endParaRPr lang="en-US" dirty="0"/>
          </a:p>
        </p:txBody>
      </p:sp>
      <p:sp>
        <p:nvSpPr>
          <p:cNvPr id="3" name="Content Placeholder 2"/>
          <p:cNvSpPr>
            <a:spLocks noGrp="1"/>
          </p:cNvSpPr>
          <p:nvPr>
            <p:ph idx="1"/>
          </p:nvPr>
        </p:nvSpPr>
        <p:spPr/>
        <p:txBody>
          <a:bodyPr/>
          <a:lstStyle/>
          <a:p>
            <a:r>
              <a:rPr lang="en-US" dirty="0" smtClean="0">
                <a:hlinkClick r:id="rId3" action="ppaction://hlinkpres?slideindex=1&amp;slidetitle="/>
              </a:rPr>
              <a:t>10.6 Answers</a:t>
            </a:r>
            <a:endParaRPr lang="en-US" dirty="0" smtClean="0"/>
          </a:p>
          <a:p>
            <a:endParaRPr lang="en-US" dirty="0" smtClean="0"/>
          </a:p>
          <a:p>
            <a:endParaRPr lang="en-US" dirty="0"/>
          </a:p>
          <a:p>
            <a:r>
              <a:rPr lang="en-US" dirty="0" smtClean="0">
                <a:hlinkClick r:id="rId4" action="ppaction://hlinkpres?slideindex=1&amp;slidetitle="/>
              </a:rPr>
              <a:t>10.6 Homework Quiz</a:t>
            </a:r>
            <a:endParaRPr lang="en-US" dirty="0"/>
          </a:p>
        </p:txBody>
      </p:sp>
    </p:spTree>
    <p:extLst>
      <p:ext uri="{BB962C8B-B14F-4D97-AF65-F5344CB8AC3E}">
        <p14:creationId xmlns:p14="http://schemas.microsoft.com/office/powerpoint/2010/main" val="26875986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r>
              <a:rPr lang="en-US" dirty="0" smtClean="0"/>
              <a:t>10.7 Write and Graph Equations of Circles</a:t>
            </a:r>
            <a:endParaRPr lang="en-US" dirty="0"/>
          </a:p>
        </p:txBody>
      </p:sp>
      <p:sp>
        <p:nvSpPr>
          <p:cNvPr id="59395" name="Rectangle 3"/>
          <p:cNvSpPr>
            <a:spLocks noGrp="1" noChangeArrowheads="1"/>
          </p:cNvSpPr>
          <p:nvPr>
            <p:ph type="body" idx="1"/>
          </p:nvPr>
        </p:nvSpPr>
        <p:spPr/>
        <p:txBody>
          <a:bodyPr/>
          <a:lstStyle/>
          <a:p>
            <a:pPr>
              <a:buFont typeface="Wingdings" pitchFamily="2" charset="2"/>
              <a:buNone/>
            </a:pPr>
            <a:r>
              <a:rPr lang="en-US" dirty="0"/>
              <a:t>Standard equation of a circle</a:t>
            </a:r>
          </a:p>
          <a:p>
            <a:r>
              <a:rPr lang="en-US" dirty="0"/>
              <a:t>(x – h)</a:t>
            </a:r>
            <a:r>
              <a:rPr lang="en-US" baseline="30000" dirty="0"/>
              <a:t>2</a:t>
            </a:r>
            <a:r>
              <a:rPr lang="en-US" dirty="0"/>
              <a:t> + (y – k)</a:t>
            </a:r>
            <a:r>
              <a:rPr lang="en-US" baseline="30000" dirty="0"/>
              <a:t>2</a:t>
            </a:r>
            <a:r>
              <a:rPr lang="en-US" dirty="0"/>
              <a:t> = r</a:t>
            </a:r>
            <a:r>
              <a:rPr lang="en-US" baseline="30000" dirty="0"/>
              <a:t>2</a:t>
            </a:r>
          </a:p>
          <a:p>
            <a:endParaRPr lang="en-US" dirty="0"/>
          </a:p>
          <a:p>
            <a:r>
              <a:rPr lang="en-US" dirty="0"/>
              <a:t>(h, k) is the center of the circle and r is the radius</a:t>
            </a:r>
          </a:p>
        </p:txBody>
      </p:sp>
    </p:spTree>
    <p:extLst>
      <p:ext uri="{BB962C8B-B14F-4D97-AF65-F5344CB8AC3E}">
        <p14:creationId xmlns:p14="http://schemas.microsoft.com/office/powerpoint/2010/main" val="27011563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939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939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939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395"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r>
              <a:rPr lang="en-US" dirty="0"/>
              <a:t>10.7 Write and Graph Equations of Circles</a:t>
            </a:r>
          </a:p>
        </p:txBody>
      </p:sp>
      <p:sp>
        <p:nvSpPr>
          <p:cNvPr id="60419" name="Rectangle 3"/>
          <p:cNvSpPr>
            <a:spLocks noGrp="1" noChangeArrowheads="1"/>
          </p:cNvSpPr>
          <p:nvPr>
            <p:ph type="body" idx="1"/>
          </p:nvPr>
        </p:nvSpPr>
        <p:spPr>
          <a:xfrm>
            <a:off x="1370014" y="1370410"/>
            <a:ext cx="7773987" cy="3773091"/>
          </a:xfrm>
        </p:spPr>
        <p:txBody>
          <a:bodyPr/>
          <a:lstStyle/>
          <a:p>
            <a:r>
              <a:rPr lang="en-US" sz="2000" dirty="0" smtClean="0"/>
              <a:t>Identify </a:t>
            </a:r>
            <a:r>
              <a:rPr lang="en-US" sz="2000" dirty="0"/>
              <a:t>the center and radius of the given circles</a:t>
            </a:r>
          </a:p>
          <a:p>
            <a:pPr lvl="1"/>
            <a:r>
              <a:rPr lang="en-US" sz="2000" dirty="0"/>
              <a:t>(x – 3)</a:t>
            </a:r>
            <a:r>
              <a:rPr lang="en-US" sz="2000" baseline="30000" dirty="0"/>
              <a:t>2</a:t>
            </a:r>
            <a:r>
              <a:rPr lang="en-US" sz="2000" dirty="0"/>
              <a:t> + (y + 2)</a:t>
            </a:r>
            <a:r>
              <a:rPr lang="en-US" sz="2000" baseline="30000" dirty="0"/>
              <a:t>2</a:t>
            </a:r>
            <a:r>
              <a:rPr lang="en-US" sz="2000" dirty="0"/>
              <a:t> = 16 </a:t>
            </a:r>
          </a:p>
          <a:p>
            <a:pPr lvl="1"/>
            <a:r>
              <a:rPr lang="en-US" sz="2000" dirty="0"/>
              <a:t>x</a:t>
            </a:r>
            <a:r>
              <a:rPr lang="en-US" sz="2000" baseline="30000" dirty="0"/>
              <a:t>2</a:t>
            </a:r>
            <a:r>
              <a:rPr lang="en-US" sz="2000" dirty="0"/>
              <a:t> + (y + 3)</a:t>
            </a:r>
            <a:r>
              <a:rPr lang="en-US" sz="2000" baseline="30000" dirty="0"/>
              <a:t>2</a:t>
            </a:r>
            <a:r>
              <a:rPr lang="en-US" sz="2000" dirty="0"/>
              <a:t> = 4 </a:t>
            </a:r>
          </a:p>
          <a:p>
            <a:r>
              <a:rPr lang="en-US" sz="2400" dirty="0"/>
              <a:t>Graph the above circles</a:t>
            </a:r>
          </a:p>
          <a:p>
            <a:pPr lvl="1"/>
            <a:r>
              <a:rPr lang="en-US" sz="2000" dirty="0"/>
              <a:t>To graph plot the center point.  Then go up, down, left and right from the center the distance of the radius.  You now have four points around the center.  Connect the points with a circle. </a:t>
            </a:r>
          </a:p>
        </p:txBody>
      </p:sp>
    </p:spTree>
    <p:extLst>
      <p:ext uri="{BB962C8B-B14F-4D97-AF65-F5344CB8AC3E}">
        <p14:creationId xmlns:p14="http://schemas.microsoft.com/office/powerpoint/2010/main" val="785788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041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041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041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041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041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9"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r>
              <a:rPr lang="en-US" dirty="0"/>
              <a:t>10.7 Write and Graph Equations of Circles</a:t>
            </a:r>
          </a:p>
        </p:txBody>
      </p:sp>
      <mc:AlternateContent xmlns:mc="http://schemas.openxmlformats.org/markup-compatibility/2006" xmlns:a14="http://schemas.microsoft.com/office/drawing/2010/main">
        <mc:Choice Requires="a14">
          <p:sp>
            <p:nvSpPr>
              <p:cNvPr id="62467" name="Rectangle 3"/>
              <p:cNvSpPr>
                <a:spLocks noGrp="1" noChangeArrowheads="1"/>
              </p:cNvSpPr>
              <p:nvPr>
                <p:ph type="body" idx="1"/>
              </p:nvPr>
            </p:nvSpPr>
            <p:spPr/>
            <p:txBody>
              <a:bodyPr/>
              <a:lstStyle/>
              <a:p>
                <a:r>
                  <a:rPr lang="en-US" sz="2400" dirty="0" smtClean="0"/>
                  <a:t>Write an equation for a circle with center (2, -4) and r = </a:t>
                </a:r>
                <a14:m>
                  <m:oMath xmlns:m="http://schemas.openxmlformats.org/officeDocument/2006/math">
                    <m:rad>
                      <m:radPr>
                        <m:degHide m:val="on"/>
                        <m:ctrlPr>
                          <a:rPr lang="en-US" sz="2400" b="0" i="1" smtClean="0">
                            <a:latin typeface="Cambria Math"/>
                          </a:rPr>
                        </m:ctrlPr>
                      </m:radPr>
                      <m:deg/>
                      <m:e>
                        <m:r>
                          <a:rPr lang="en-US" sz="2400" b="0" i="1" smtClean="0">
                            <a:latin typeface="Cambria Math"/>
                          </a:rPr>
                          <m:t>3</m:t>
                        </m:r>
                      </m:e>
                    </m:rad>
                  </m:oMath>
                </a14:m>
                <a:endParaRPr lang="en-US" sz="2400" dirty="0"/>
              </a:p>
              <a:p>
                <a:pPr lvl="1"/>
                <a:endParaRPr lang="en-US" sz="2000" dirty="0"/>
              </a:p>
            </p:txBody>
          </p:sp>
        </mc:Choice>
        <mc:Fallback xmlns="">
          <p:sp>
            <p:nvSpPr>
              <p:cNvPr id="62467" name="Rectangle 3"/>
              <p:cNvSpPr>
                <a:spLocks noGrp="1" noRot="1" noChangeAspect="1" noMove="1" noResize="1" noEditPoints="1" noAdjustHandles="1" noChangeArrowheads="1" noChangeShapeType="1" noTextEdit="1"/>
              </p:cNvSpPr>
              <p:nvPr>
                <p:ph type="body" idx="1"/>
              </p:nvPr>
            </p:nvSpPr>
            <p:spPr>
              <a:blipFill rotWithShape="1">
                <a:blip r:embed="rId3"/>
                <a:stretch>
                  <a:fillRect l="-417" t="-1581"/>
                </a:stretch>
              </a:blipFill>
            </p:spPr>
            <p:txBody>
              <a:bodyPr/>
              <a:lstStyle/>
              <a:p>
                <a:r>
                  <a:rPr lang="en-US">
                    <a:noFill/>
                  </a:rPr>
                  <a:t> </a:t>
                </a:r>
              </a:p>
            </p:txBody>
          </p:sp>
        </mc:Fallback>
      </mc:AlternateContent>
    </p:spTree>
    <p:extLst>
      <p:ext uri="{BB962C8B-B14F-4D97-AF65-F5344CB8AC3E}">
        <p14:creationId xmlns:p14="http://schemas.microsoft.com/office/powerpoint/2010/main" val="17556904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246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7"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r>
              <a:rPr lang="en-US" dirty="0"/>
              <a:t>10.7 Write and Graph Equations of Circles</a:t>
            </a:r>
          </a:p>
        </p:txBody>
      </p:sp>
      <p:sp>
        <p:nvSpPr>
          <p:cNvPr id="62467" name="Rectangle 3"/>
          <p:cNvSpPr>
            <a:spLocks noGrp="1" noChangeArrowheads="1"/>
          </p:cNvSpPr>
          <p:nvPr>
            <p:ph sz="half" idx="1"/>
          </p:nvPr>
        </p:nvSpPr>
        <p:spPr/>
        <p:txBody>
          <a:bodyPr/>
          <a:lstStyle/>
          <a:p>
            <a:r>
              <a:rPr lang="en-US" sz="1800" dirty="0" smtClean="0"/>
              <a:t>Graph </a:t>
            </a:r>
            <a:r>
              <a:rPr lang="en-US" sz="1800" dirty="0"/>
              <a:t>(x – </a:t>
            </a:r>
            <a:r>
              <a:rPr lang="en-US" sz="1800" dirty="0" smtClean="0"/>
              <a:t>4)</a:t>
            </a:r>
            <a:r>
              <a:rPr lang="en-US" sz="1800" baseline="30000" dirty="0" smtClean="0"/>
              <a:t>2</a:t>
            </a:r>
            <a:r>
              <a:rPr lang="en-US" sz="1800" dirty="0" smtClean="0"/>
              <a:t> </a:t>
            </a:r>
            <a:r>
              <a:rPr lang="en-US" sz="1800" dirty="0"/>
              <a:t>+ (y + 2)</a:t>
            </a:r>
            <a:r>
              <a:rPr lang="en-US" sz="1800" baseline="30000" dirty="0"/>
              <a:t>2</a:t>
            </a:r>
            <a:r>
              <a:rPr lang="en-US" sz="1800" dirty="0"/>
              <a:t> = 36 and the line y = 2x – 2 and state whether the line is a tangent or secant.</a:t>
            </a:r>
          </a:p>
          <a:p>
            <a:endParaRPr lang="en-US" sz="1800" dirty="0" smtClean="0"/>
          </a:p>
          <a:p>
            <a:endParaRPr lang="en-US" sz="2000" dirty="0"/>
          </a:p>
          <a:p>
            <a:endParaRPr lang="en-US" sz="1800" dirty="0"/>
          </a:p>
          <a:p>
            <a:r>
              <a:rPr lang="en-US" sz="1800" i="1" dirty="0"/>
              <a:t>702 #2-38 even, 42, 46-54 </a:t>
            </a:r>
            <a:r>
              <a:rPr lang="en-US" sz="1800" i="1" dirty="0" smtClean="0"/>
              <a:t>even = 25</a:t>
            </a:r>
          </a:p>
          <a:p>
            <a:r>
              <a:rPr lang="en-US" sz="1800" i="1" dirty="0" smtClean="0"/>
              <a:t>Extra Credit </a:t>
            </a:r>
            <a:r>
              <a:rPr lang="en-US" sz="1800" i="1" dirty="0"/>
              <a:t>705 #2, </a:t>
            </a:r>
            <a:r>
              <a:rPr lang="en-US" sz="1800" i="1" dirty="0" smtClean="0"/>
              <a:t>4 = +2</a:t>
            </a:r>
            <a:endParaRPr lang="en-US" sz="1800" dirty="0"/>
          </a:p>
        </p:txBody>
      </p:sp>
      <p:pic>
        <p:nvPicPr>
          <p:cNvPr id="3" name="Content Placeholder 2"/>
          <p:cNvPicPr>
            <a:picLocks noGrp="1" noChangeAspect="1"/>
          </p:cNvPicPr>
          <p:nvPr>
            <p:ph sz="half" idx="2"/>
          </p:nvPr>
        </p:nvPicPr>
        <p:blipFill>
          <a:blip r:embed="rId3"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5349874" y="1370012"/>
            <a:ext cx="3717925" cy="3717925"/>
          </a:xfrm>
        </p:spPr>
      </p:pic>
    </p:spTree>
    <p:extLst>
      <p:ext uri="{BB962C8B-B14F-4D97-AF65-F5344CB8AC3E}">
        <p14:creationId xmlns:p14="http://schemas.microsoft.com/office/powerpoint/2010/main" val="3092908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246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2467">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246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7" grpId="0" uiExpand="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Answers and Quiz</a:t>
            </a:r>
            <a:endParaRPr lang="en-US" dirty="0"/>
          </a:p>
        </p:txBody>
      </p:sp>
      <p:sp>
        <p:nvSpPr>
          <p:cNvPr id="3" name="Content Placeholder 2"/>
          <p:cNvSpPr>
            <a:spLocks noGrp="1"/>
          </p:cNvSpPr>
          <p:nvPr>
            <p:ph idx="1"/>
          </p:nvPr>
        </p:nvSpPr>
        <p:spPr/>
        <p:txBody>
          <a:bodyPr/>
          <a:lstStyle/>
          <a:p>
            <a:r>
              <a:rPr lang="en-US" dirty="0" smtClean="0">
                <a:hlinkClick r:id="rId3" action="ppaction://hlinkpres?slideindex=1&amp;slidetitle="/>
              </a:rPr>
              <a:t>10.7 Answers</a:t>
            </a:r>
            <a:endParaRPr lang="en-US" dirty="0" smtClean="0"/>
          </a:p>
          <a:p>
            <a:endParaRPr lang="en-US" dirty="0" smtClean="0"/>
          </a:p>
          <a:p>
            <a:endParaRPr lang="en-US" dirty="0"/>
          </a:p>
          <a:p>
            <a:r>
              <a:rPr lang="en-US" dirty="0" smtClean="0">
                <a:hlinkClick r:id="rId4" action="ppaction://hlinkpres?slideindex=1&amp;slidetitle="/>
              </a:rPr>
              <a:t>10.7 Homework Quiz</a:t>
            </a:r>
            <a:endParaRPr lang="en-US" dirty="0"/>
          </a:p>
        </p:txBody>
      </p:sp>
    </p:spTree>
    <p:extLst>
      <p:ext uri="{BB962C8B-B14F-4D97-AF65-F5344CB8AC3E}">
        <p14:creationId xmlns:p14="http://schemas.microsoft.com/office/powerpoint/2010/main" val="26875986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10.Review</a:t>
            </a:r>
            <a:endParaRPr lang="en-US" dirty="0"/>
          </a:p>
        </p:txBody>
      </p:sp>
      <p:sp>
        <p:nvSpPr>
          <p:cNvPr id="3" name="Content Placeholder 2"/>
          <p:cNvSpPr>
            <a:spLocks noGrp="1"/>
          </p:cNvSpPr>
          <p:nvPr>
            <p:ph idx="1"/>
          </p:nvPr>
        </p:nvSpPr>
        <p:spPr>
          <a:xfrm>
            <a:off x="990601" y="1370410"/>
            <a:ext cx="3276600" cy="3086100"/>
          </a:xfrm>
        </p:spPr>
        <p:txBody>
          <a:bodyPr/>
          <a:lstStyle/>
          <a:p>
            <a:r>
              <a:rPr lang="en-US" dirty="0" smtClean="0"/>
              <a:t>712 #1-19 = 19</a:t>
            </a:r>
            <a:endParaRPr lang="en-US" dirty="0"/>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0"/>
            <a:ext cx="4122938" cy="5143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688679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10.1 Use Properties </a:t>
            </a:r>
            <a:br>
              <a:rPr lang="en-US" dirty="0"/>
            </a:br>
            <a:r>
              <a:rPr lang="en-US" dirty="0"/>
              <a:t>of Tangents</a:t>
            </a:r>
          </a:p>
        </p:txBody>
      </p:sp>
      <p:sp>
        <p:nvSpPr>
          <p:cNvPr id="3" name="Content Placeholder 2"/>
          <p:cNvSpPr>
            <a:spLocks noGrp="1"/>
          </p:cNvSpPr>
          <p:nvPr>
            <p:ph sz="half" idx="1"/>
          </p:nvPr>
        </p:nvSpPr>
        <p:spPr/>
        <p:txBody>
          <a:bodyPr/>
          <a:lstStyle/>
          <a:p>
            <a:r>
              <a:rPr lang="en-US" sz="2400" dirty="0" smtClean="0"/>
              <a:t>Secant</a:t>
            </a:r>
          </a:p>
          <a:p>
            <a:pPr lvl="1"/>
            <a:r>
              <a:rPr lang="en-US" sz="2000" dirty="0" smtClean="0"/>
              <a:t>Line that intersects a circle twice</a:t>
            </a:r>
          </a:p>
          <a:p>
            <a:r>
              <a:rPr lang="en-US" sz="2400" dirty="0" smtClean="0"/>
              <a:t>Tangent</a:t>
            </a:r>
          </a:p>
          <a:p>
            <a:pPr lvl="1"/>
            <a:r>
              <a:rPr lang="en-US" sz="2000" dirty="0" smtClean="0"/>
              <a:t>Line that intersects a circle once</a:t>
            </a:r>
            <a:endParaRPr lang="en-US" sz="2000" dirty="0"/>
          </a:p>
        </p:txBody>
      </p:sp>
      <p:pic>
        <p:nvPicPr>
          <p:cNvPr id="6" name="Picture 2"/>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tretch>
            <a:fillRect/>
          </a:stretch>
        </p:blipFill>
        <p:spPr bwMode="auto">
          <a:xfrm>
            <a:off x="5102225" y="1585213"/>
            <a:ext cx="3581400" cy="26556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340903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10.1 Use Properties </a:t>
            </a:r>
            <a:br>
              <a:rPr lang="en-US" dirty="0"/>
            </a:br>
            <a:r>
              <a:rPr lang="en-US" dirty="0"/>
              <a:t>of Tangents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US" dirty="0" smtClean="0"/>
                  <a:t>What word best </a:t>
                </a:r>
                <a:br>
                  <a:rPr lang="en-US" dirty="0" smtClean="0"/>
                </a:br>
                <a:r>
                  <a:rPr lang="en-US" dirty="0" smtClean="0"/>
                  <a:t>describes </a:t>
                </a:r>
                <a14:m>
                  <m:oMath xmlns:m="http://schemas.openxmlformats.org/officeDocument/2006/math">
                    <m:bar>
                      <m:barPr>
                        <m:pos m:val="top"/>
                        <m:ctrlPr>
                          <a:rPr lang="en-US" b="0" i="1" smtClean="0">
                            <a:latin typeface="Cambria Math"/>
                          </a:rPr>
                        </m:ctrlPr>
                      </m:barPr>
                      <m:e>
                        <m:r>
                          <a:rPr lang="en-US" b="0" i="1" smtClean="0">
                            <a:latin typeface="Cambria Math"/>
                          </a:rPr>
                          <m:t>𝐴𝐺</m:t>
                        </m:r>
                      </m:e>
                    </m:bar>
                  </m:oMath>
                </a14:m>
                <a:r>
                  <a:rPr lang="en-US" dirty="0" smtClean="0"/>
                  <a:t>?</a:t>
                </a:r>
              </a:p>
              <a:p>
                <a:pPr marL="0" indent="0">
                  <a:buNone/>
                </a:pPr>
                <a:endParaRPr lang="en-US" dirty="0"/>
              </a:p>
              <a:p>
                <a:r>
                  <a:rPr lang="en-US" dirty="0" smtClean="0"/>
                  <a:t>What word best describes </a:t>
                </a:r>
                <a14:m>
                  <m:oMath xmlns:m="http://schemas.openxmlformats.org/officeDocument/2006/math">
                    <m:bar>
                      <m:barPr>
                        <m:pos m:val="top"/>
                        <m:ctrlPr>
                          <a:rPr lang="en-US" b="0" i="1" smtClean="0">
                            <a:latin typeface="Cambria Math"/>
                          </a:rPr>
                        </m:ctrlPr>
                      </m:barPr>
                      <m:e>
                        <m:r>
                          <a:rPr lang="en-US" b="0" i="1" smtClean="0">
                            <a:latin typeface="Cambria Math"/>
                          </a:rPr>
                          <m:t>𝐶𝐵</m:t>
                        </m:r>
                      </m:e>
                    </m:bar>
                  </m:oMath>
                </a14:m>
                <a:r>
                  <a:rPr lang="en-US" dirty="0" smtClean="0"/>
                  <a:t>?</a:t>
                </a:r>
              </a:p>
              <a:p>
                <a:endParaRPr lang="en-US" dirty="0" smtClean="0"/>
              </a:p>
              <a:p>
                <a:endParaRPr lang="en-US" dirty="0"/>
              </a:p>
              <a:p>
                <a:r>
                  <a:rPr lang="en-US" dirty="0" smtClean="0"/>
                  <a:t>Name a tangent and a secant.</a:t>
                </a: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3"/>
                <a:stretch>
                  <a:fillRect l="-417" t="-1581" b="-5336"/>
                </a:stretch>
              </a:blipFill>
            </p:spPr>
            <p:txBody>
              <a:bodyPr/>
              <a:lstStyle/>
              <a:p>
                <a:r>
                  <a:rPr lang="en-US">
                    <a:noFill/>
                  </a:rPr>
                  <a:t> </a:t>
                </a:r>
              </a:p>
            </p:txBody>
          </p:sp>
        </mc:Fallback>
      </mc:AlternateContent>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6334058" y="-14377"/>
            <a:ext cx="2809942" cy="26623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973945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10.1 Use Properties </a:t>
            </a:r>
            <a:br>
              <a:rPr lang="en-US" dirty="0"/>
            </a:br>
            <a:r>
              <a:rPr lang="en-US" dirty="0"/>
              <a:t>of Tangents</a:t>
            </a:r>
          </a:p>
        </p:txBody>
      </p:sp>
      <p:sp>
        <p:nvSpPr>
          <p:cNvPr id="3" name="Content Placeholder 2"/>
          <p:cNvSpPr>
            <a:spLocks noGrp="1"/>
          </p:cNvSpPr>
          <p:nvPr>
            <p:ph idx="1"/>
          </p:nvPr>
        </p:nvSpPr>
        <p:spPr/>
        <p:txBody>
          <a:bodyPr/>
          <a:lstStyle/>
          <a:p>
            <a:r>
              <a:rPr lang="en-US" dirty="0" smtClean="0"/>
              <a:t>Two circles can intersect in 2 points</a:t>
            </a:r>
          </a:p>
          <a:p>
            <a:endParaRPr lang="en-US" dirty="0" smtClean="0"/>
          </a:p>
          <a:p>
            <a:endParaRPr lang="en-US" dirty="0"/>
          </a:p>
          <a:p>
            <a:r>
              <a:rPr lang="en-US" dirty="0" smtClean="0"/>
              <a:t>1 point</a:t>
            </a:r>
          </a:p>
          <a:p>
            <a:endParaRPr lang="en-US" dirty="0" smtClean="0"/>
          </a:p>
          <a:p>
            <a:endParaRPr lang="en-US" dirty="0"/>
          </a:p>
          <a:p>
            <a:r>
              <a:rPr lang="en-US" dirty="0" smtClean="0"/>
              <a:t>No points</a:t>
            </a:r>
            <a:endParaRPr lang="en-US"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400802" y="1771650"/>
            <a:ext cx="2085975" cy="1304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3429000" y="2207419"/>
            <a:ext cx="1428750" cy="1447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5105400" y="3143250"/>
            <a:ext cx="1376172" cy="2000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042109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6" presetClass="entr" presetSubtype="21" fill="hold" nodeType="withEffect">
                                  <p:stCondLst>
                                    <p:cond delay="0"/>
                                  </p:stCondLst>
                                  <p:childTnLst>
                                    <p:set>
                                      <p:cBhvr>
                                        <p:cTn id="8" dur="1" fill="hold">
                                          <p:stCondLst>
                                            <p:cond delay="0"/>
                                          </p:stCondLst>
                                        </p:cTn>
                                        <p:tgtEl>
                                          <p:spTgt spid="4098"/>
                                        </p:tgtEl>
                                        <p:attrNameLst>
                                          <p:attrName>style.visibility</p:attrName>
                                        </p:attrNameLst>
                                      </p:cBhvr>
                                      <p:to>
                                        <p:strVal val="visible"/>
                                      </p:to>
                                    </p:set>
                                    <p:animEffect transition="in" filter="barn(inVertical)">
                                      <p:cBhvr>
                                        <p:cTn id="9" dur="500"/>
                                        <p:tgtEl>
                                          <p:spTgt spid="4098"/>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3">
                                            <p:txEl>
                                              <p:pRg st="3" end="3"/>
                                            </p:txEl>
                                          </p:spTgt>
                                        </p:tgtEl>
                                        <p:attrNameLst>
                                          <p:attrName>style.visibility</p:attrName>
                                        </p:attrNameLst>
                                      </p:cBhvr>
                                      <p:to>
                                        <p:strVal val="visible"/>
                                      </p:to>
                                    </p:set>
                                  </p:childTnLst>
                                </p:cTn>
                              </p:par>
                              <p:par>
                                <p:cTn id="14" presetID="10" presetClass="entr" presetSubtype="0" fill="hold" nodeType="withEffect">
                                  <p:stCondLst>
                                    <p:cond delay="0"/>
                                  </p:stCondLst>
                                  <p:childTnLst>
                                    <p:set>
                                      <p:cBhvr>
                                        <p:cTn id="15" dur="1" fill="hold">
                                          <p:stCondLst>
                                            <p:cond delay="0"/>
                                          </p:stCondLst>
                                        </p:cTn>
                                        <p:tgtEl>
                                          <p:spTgt spid="4099"/>
                                        </p:tgtEl>
                                        <p:attrNameLst>
                                          <p:attrName>style.visibility</p:attrName>
                                        </p:attrNameLst>
                                      </p:cBhvr>
                                      <p:to>
                                        <p:strVal val="visible"/>
                                      </p:to>
                                    </p:set>
                                    <p:animEffect transition="in" filter="fade">
                                      <p:cBhvr>
                                        <p:cTn id="16" dur="500"/>
                                        <p:tgtEl>
                                          <p:spTgt spid="4099"/>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42" presetClass="entr" presetSubtype="0" fill="hold" nodeType="withEffect">
                                  <p:stCondLst>
                                    <p:cond delay="0"/>
                                  </p:stCondLst>
                                  <p:childTnLst>
                                    <p:set>
                                      <p:cBhvr>
                                        <p:cTn id="22" dur="1" fill="hold">
                                          <p:stCondLst>
                                            <p:cond delay="0"/>
                                          </p:stCondLst>
                                        </p:cTn>
                                        <p:tgtEl>
                                          <p:spTgt spid="4100"/>
                                        </p:tgtEl>
                                        <p:attrNameLst>
                                          <p:attrName>style.visibility</p:attrName>
                                        </p:attrNameLst>
                                      </p:cBhvr>
                                      <p:to>
                                        <p:strVal val="visible"/>
                                      </p:to>
                                    </p:set>
                                    <p:animEffect transition="in" filter="fade">
                                      <p:cBhvr>
                                        <p:cTn id="23" dur="1000"/>
                                        <p:tgtEl>
                                          <p:spTgt spid="4100"/>
                                        </p:tgtEl>
                                      </p:cBhvr>
                                    </p:animEffect>
                                    <p:anim calcmode="lin" valueType="num">
                                      <p:cBhvr>
                                        <p:cTn id="24" dur="1000" fill="hold"/>
                                        <p:tgtEl>
                                          <p:spTgt spid="4100"/>
                                        </p:tgtEl>
                                        <p:attrNameLst>
                                          <p:attrName>ppt_x</p:attrName>
                                        </p:attrNameLst>
                                      </p:cBhvr>
                                      <p:tavLst>
                                        <p:tav tm="0">
                                          <p:val>
                                            <p:strVal val="#ppt_x"/>
                                          </p:val>
                                        </p:tav>
                                        <p:tav tm="100000">
                                          <p:val>
                                            <p:strVal val="#ppt_x"/>
                                          </p:val>
                                        </p:tav>
                                      </p:tavLst>
                                    </p:anim>
                                    <p:anim calcmode="lin" valueType="num">
                                      <p:cBhvr>
                                        <p:cTn id="25" dur="1000" fill="hold"/>
                                        <p:tgtEl>
                                          <p:spTgt spid="410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10.1 Use Properties </a:t>
            </a:r>
            <a:br>
              <a:rPr lang="en-US" dirty="0"/>
            </a:br>
            <a:r>
              <a:rPr lang="en-US" dirty="0"/>
              <a:t>of Tangents</a:t>
            </a:r>
          </a:p>
        </p:txBody>
      </p:sp>
      <p:sp>
        <p:nvSpPr>
          <p:cNvPr id="3" name="Content Placeholder 2"/>
          <p:cNvSpPr>
            <a:spLocks noGrp="1"/>
          </p:cNvSpPr>
          <p:nvPr>
            <p:ph idx="1"/>
          </p:nvPr>
        </p:nvSpPr>
        <p:spPr/>
        <p:txBody>
          <a:bodyPr/>
          <a:lstStyle/>
          <a:p>
            <a:r>
              <a:rPr lang="en-US" sz="2400" dirty="0" smtClean="0"/>
              <a:t>Common tangents</a:t>
            </a:r>
          </a:p>
          <a:p>
            <a:pPr lvl="1"/>
            <a:r>
              <a:rPr lang="en-US" sz="2000" dirty="0" smtClean="0"/>
              <a:t>Lines tangent to 2 circles</a:t>
            </a:r>
          </a:p>
          <a:p>
            <a:pPr lvl="1"/>
            <a:endParaRPr lang="en-US" sz="2000" dirty="0"/>
          </a:p>
          <a:p>
            <a:r>
              <a:rPr lang="en-US" sz="2400" dirty="0" smtClean="0"/>
              <a:t>How many common tangents do the circles have?</a:t>
            </a:r>
            <a:endParaRPr lang="en-US" sz="2400" dirty="0"/>
          </a:p>
        </p:txBody>
      </p:sp>
      <p:grpSp>
        <p:nvGrpSpPr>
          <p:cNvPr id="4" name="Group 8"/>
          <p:cNvGrpSpPr>
            <a:grpSpLocks/>
          </p:cNvGrpSpPr>
          <p:nvPr/>
        </p:nvGrpSpPr>
        <p:grpSpPr bwMode="auto">
          <a:xfrm>
            <a:off x="6324601" y="1581150"/>
            <a:ext cx="2408237" cy="1000125"/>
            <a:chOff x="2379" y="1857"/>
            <a:chExt cx="1517" cy="636"/>
          </a:xfrm>
        </p:grpSpPr>
        <p:sp>
          <p:nvSpPr>
            <p:cNvPr id="5" name="Oval 4"/>
            <p:cNvSpPr>
              <a:spLocks noChangeArrowheads="1"/>
            </p:cNvSpPr>
            <p:nvPr/>
          </p:nvSpPr>
          <p:spPr bwMode="auto">
            <a:xfrm>
              <a:off x="2379" y="1938"/>
              <a:ext cx="555" cy="555"/>
            </a:xfrm>
            <a:prstGeom prst="ellipse">
              <a:avLst/>
            </a:prstGeom>
            <a:solidFill>
              <a:schemeClr val="accent1"/>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 name="Oval 5"/>
            <p:cNvSpPr>
              <a:spLocks noChangeArrowheads="1"/>
            </p:cNvSpPr>
            <p:nvPr/>
          </p:nvSpPr>
          <p:spPr bwMode="auto">
            <a:xfrm>
              <a:off x="3598" y="2019"/>
              <a:ext cx="298" cy="298"/>
            </a:xfrm>
            <a:prstGeom prst="ellipse">
              <a:avLst/>
            </a:prstGeom>
            <a:solidFill>
              <a:schemeClr val="accent1"/>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 name="Line 6"/>
            <p:cNvSpPr>
              <a:spLocks noChangeShapeType="1"/>
            </p:cNvSpPr>
            <p:nvPr/>
          </p:nvSpPr>
          <p:spPr bwMode="auto">
            <a:xfrm>
              <a:off x="2582" y="1857"/>
              <a:ext cx="1314" cy="549"/>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9" name="Group 14"/>
          <p:cNvGrpSpPr>
            <a:grpSpLocks/>
          </p:cNvGrpSpPr>
          <p:nvPr/>
        </p:nvGrpSpPr>
        <p:grpSpPr bwMode="auto">
          <a:xfrm>
            <a:off x="6002339" y="666751"/>
            <a:ext cx="2408237" cy="851298"/>
            <a:chOff x="2379" y="2936"/>
            <a:chExt cx="1517" cy="555"/>
          </a:xfrm>
        </p:grpSpPr>
        <p:sp>
          <p:nvSpPr>
            <p:cNvPr id="10" name="Oval 10"/>
            <p:cNvSpPr>
              <a:spLocks noChangeArrowheads="1"/>
            </p:cNvSpPr>
            <p:nvPr/>
          </p:nvSpPr>
          <p:spPr bwMode="auto">
            <a:xfrm>
              <a:off x="2379" y="2936"/>
              <a:ext cx="555" cy="555"/>
            </a:xfrm>
            <a:prstGeom prst="ellipse">
              <a:avLst/>
            </a:prstGeom>
            <a:solidFill>
              <a:schemeClr val="accent1"/>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 name="Oval 11"/>
            <p:cNvSpPr>
              <a:spLocks noChangeArrowheads="1"/>
            </p:cNvSpPr>
            <p:nvPr/>
          </p:nvSpPr>
          <p:spPr bwMode="auto">
            <a:xfrm>
              <a:off x="3598" y="3017"/>
              <a:ext cx="298" cy="298"/>
            </a:xfrm>
            <a:prstGeom prst="ellipse">
              <a:avLst/>
            </a:prstGeom>
            <a:solidFill>
              <a:schemeClr val="accent1"/>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 name="Line 12"/>
            <p:cNvSpPr>
              <a:spLocks noChangeShapeType="1"/>
            </p:cNvSpPr>
            <p:nvPr/>
          </p:nvSpPr>
          <p:spPr bwMode="auto">
            <a:xfrm>
              <a:off x="2582" y="2936"/>
              <a:ext cx="1199" cy="81"/>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81001" y="3333751"/>
            <a:ext cx="2438399" cy="16321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4229979" y="3292991"/>
            <a:ext cx="1713622" cy="17136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4" name="Picture 4"/>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7100970" y="3267075"/>
            <a:ext cx="1758335" cy="17654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043062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53"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fltVal val="0"/>
                                          </p:val>
                                        </p:tav>
                                        <p:tav tm="100000">
                                          <p:val>
                                            <p:strVal val="#ppt_w"/>
                                          </p:val>
                                        </p:tav>
                                      </p:tavLst>
                                    </p:anim>
                                    <p:anim calcmode="lin" valueType="num">
                                      <p:cBhvr>
                                        <p:cTn id="14" dur="500" fill="hold"/>
                                        <p:tgtEl>
                                          <p:spTgt spid="4"/>
                                        </p:tgtEl>
                                        <p:attrNameLst>
                                          <p:attrName>ppt_h</p:attrName>
                                        </p:attrNameLst>
                                      </p:cBhvr>
                                      <p:tavLst>
                                        <p:tav tm="0">
                                          <p:val>
                                            <p:fltVal val="0"/>
                                          </p:val>
                                        </p:tav>
                                        <p:tav tm="100000">
                                          <p:val>
                                            <p:strVal val="#ppt_h"/>
                                          </p:val>
                                        </p:tav>
                                      </p:tavLst>
                                    </p:anim>
                                    <p:animEffect transition="in" filter="fade">
                                      <p:cBhvr>
                                        <p:cTn id="15" dur="500"/>
                                        <p:tgtEl>
                                          <p:spTgt spid="4"/>
                                        </p:tgtEl>
                                      </p:cBhvr>
                                    </p:animEffect>
                                  </p:childTnLst>
                                </p:cTn>
                              </p:par>
                            </p:childTnLst>
                          </p:cTn>
                        </p:par>
                        <p:par>
                          <p:cTn id="16" fill="hold">
                            <p:stCondLst>
                              <p:cond delay="500"/>
                            </p:stCondLst>
                            <p:childTnLst>
                              <p:par>
                                <p:cTn id="17" presetID="53" presetClass="entr" presetSubtype="0"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ppt_w</p:attrName>
                                        </p:attrNameLst>
                                      </p:cBhvr>
                                      <p:tavLst>
                                        <p:tav tm="0">
                                          <p:val>
                                            <p:fltVal val="0"/>
                                          </p:val>
                                        </p:tav>
                                        <p:tav tm="100000">
                                          <p:val>
                                            <p:strVal val="#ppt_w"/>
                                          </p:val>
                                        </p:tav>
                                      </p:tavLst>
                                    </p:anim>
                                    <p:anim calcmode="lin" valueType="num">
                                      <p:cBhvr>
                                        <p:cTn id="20" dur="500" fill="hold"/>
                                        <p:tgtEl>
                                          <p:spTgt spid="9"/>
                                        </p:tgtEl>
                                        <p:attrNameLst>
                                          <p:attrName>ppt_h</p:attrName>
                                        </p:attrNameLst>
                                      </p:cBhvr>
                                      <p:tavLst>
                                        <p:tav tm="0">
                                          <p:val>
                                            <p:fltVal val="0"/>
                                          </p:val>
                                        </p:tav>
                                        <p:tav tm="100000">
                                          <p:val>
                                            <p:strVal val="#ppt_h"/>
                                          </p:val>
                                        </p:tav>
                                      </p:tavLst>
                                    </p:anim>
                                    <p:animEffect transition="in" filter="fade">
                                      <p:cBhvr>
                                        <p:cTn id="21" dur="500"/>
                                        <p:tgtEl>
                                          <p:spTgt spid="9"/>
                                        </p:tgtEl>
                                      </p:cBhvr>
                                    </p:animEffec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6" presetClass="entr" presetSubtype="21" fill="hold" nodeType="clickEffect">
                                  <p:stCondLst>
                                    <p:cond delay="0"/>
                                  </p:stCondLst>
                                  <p:childTnLst>
                                    <p:set>
                                      <p:cBhvr>
                                        <p:cTn id="29" dur="1" fill="hold">
                                          <p:stCondLst>
                                            <p:cond delay="0"/>
                                          </p:stCondLst>
                                        </p:cTn>
                                        <p:tgtEl>
                                          <p:spTgt spid="5122"/>
                                        </p:tgtEl>
                                        <p:attrNameLst>
                                          <p:attrName>style.visibility</p:attrName>
                                        </p:attrNameLst>
                                      </p:cBhvr>
                                      <p:to>
                                        <p:strVal val="visible"/>
                                      </p:to>
                                    </p:set>
                                    <p:animEffect transition="in" filter="barn(inVertical)">
                                      <p:cBhvr>
                                        <p:cTn id="30" dur="500"/>
                                        <p:tgtEl>
                                          <p:spTgt spid="5122"/>
                                        </p:tgtEl>
                                      </p:cBhvr>
                                    </p:animEffect>
                                  </p:childTnLst>
                                </p:cTn>
                              </p:par>
                            </p:childTnLst>
                          </p:cTn>
                        </p:par>
                      </p:childTnLst>
                    </p:cTn>
                  </p:par>
                  <p:par>
                    <p:cTn id="31" fill="hold">
                      <p:stCondLst>
                        <p:cond delay="indefinite"/>
                      </p:stCondLst>
                      <p:childTnLst>
                        <p:par>
                          <p:cTn id="32" fill="hold">
                            <p:stCondLst>
                              <p:cond delay="0"/>
                            </p:stCondLst>
                            <p:childTnLst>
                              <p:par>
                                <p:cTn id="33" presetID="6" presetClass="entr" presetSubtype="16" fill="hold" nodeType="clickEffect">
                                  <p:stCondLst>
                                    <p:cond delay="0"/>
                                  </p:stCondLst>
                                  <p:childTnLst>
                                    <p:set>
                                      <p:cBhvr>
                                        <p:cTn id="34" dur="1" fill="hold">
                                          <p:stCondLst>
                                            <p:cond delay="0"/>
                                          </p:stCondLst>
                                        </p:cTn>
                                        <p:tgtEl>
                                          <p:spTgt spid="5123"/>
                                        </p:tgtEl>
                                        <p:attrNameLst>
                                          <p:attrName>style.visibility</p:attrName>
                                        </p:attrNameLst>
                                      </p:cBhvr>
                                      <p:to>
                                        <p:strVal val="visible"/>
                                      </p:to>
                                    </p:set>
                                    <p:animEffect transition="in" filter="circle(in)">
                                      <p:cBhvr>
                                        <p:cTn id="35" dur="2000"/>
                                        <p:tgtEl>
                                          <p:spTgt spid="5123"/>
                                        </p:tgtEl>
                                      </p:cBhvr>
                                    </p:animEffect>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nodeType="clickEffect">
                                  <p:stCondLst>
                                    <p:cond delay="0"/>
                                  </p:stCondLst>
                                  <p:childTnLst>
                                    <p:set>
                                      <p:cBhvr>
                                        <p:cTn id="39" dur="1" fill="hold">
                                          <p:stCondLst>
                                            <p:cond delay="0"/>
                                          </p:stCondLst>
                                        </p:cTn>
                                        <p:tgtEl>
                                          <p:spTgt spid="5124"/>
                                        </p:tgtEl>
                                        <p:attrNameLst>
                                          <p:attrName>style.visibility</p:attrName>
                                        </p:attrNameLst>
                                      </p:cBhvr>
                                      <p:to>
                                        <p:strVal val="visible"/>
                                      </p:to>
                                    </p:set>
                                    <p:anim calcmode="lin" valueType="num">
                                      <p:cBhvr additive="base">
                                        <p:cTn id="40" dur="500" fill="hold"/>
                                        <p:tgtEl>
                                          <p:spTgt spid="5124"/>
                                        </p:tgtEl>
                                        <p:attrNameLst>
                                          <p:attrName>ppt_x</p:attrName>
                                        </p:attrNameLst>
                                      </p:cBhvr>
                                      <p:tavLst>
                                        <p:tav tm="0">
                                          <p:val>
                                            <p:strVal val="#ppt_x"/>
                                          </p:val>
                                        </p:tav>
                                        <p:tav tm="100000">
                                          <p:val>
                                            <p:strVal val="#ppt_x"/>
                                          </p:val>
                                        </p:tav>
                                      </p:tavLst>
                                    </p:anim>
                                    <p:anim calcmode="lin" valueType="num">
                                      <p:cBhvr additive="base">
                                        <p:cTn id="41" dur="500" fill="hold"/>
                                        <p:tgtEl>
                                          <p:spTgt spid="51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10.1 Use Properties </a:t>
            </a:r>
            <a:br>
              <a:rPr lang="en-US" dirty="0"/>
            </a:br>
            <a:r>
              <a:rPr lang="en-US" dirty="0"/>
              <a:t>of Tangents</a:t>
            </a:r>
          </a:p>
        </p:txBody>
      </p:sp>
      <p:sp>
        <p:nvSpPr>
          <p:cNvPr id="4" name="Rectangle 3"/>
          <p:cNvSpPr/>
          <p:nvPr/>
        </p:nvSpPr>
        <p:spPr bwMode="auto">
          <a:xfrm>
            <a:off x="1371600" y="1228724"/>
            <a:ext cx="7772400" cy="514349"/>
          </a:xfrm>
          <a:prstGeom prst="rect">
            <a:avLst/>
          </a:prstGeom>
          <a:ln>
            <a:headEnd type="none" w="med" len="med"/>
            <a:tailEnd type="none" w="med" len="med"/>
          </a:ln>
          <a:extLst/>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bg1"/>
                </a:solidFill>
                <a:effectLst/>
                <a:latin typeface="Verdana" pitchFamily="34" charset="0"/>
              </a:rPr>
              <a:t>Tangent lines are perpendicular to radius.</a:t>
            </a: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1371603" y="1743075"/>
            <a:ext cx="1757362" cy="1571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5"/>
          <p:cNvSpPr/>
          <p:nvPr/>
        </p:nvSpPr>
        <p:spPr bwMode="auto">
          <a:xfrm>
            <a:off x="1371600" y="3314700"/>
            <a:ext cx="7772400" cy="955220"/>
          </a:xfrm>
          <a:prstGeom prst="rect">
            <a:avLst/>
          </a:prstGeom>
          <a:ln>
            <a:headEnd type="none" w="med" len="med"/>
            <a:tailEnd type="none" w="med" len="med"/>
          </a:ln>
          <a:extLst/>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bg1"/>
                </a:solidFill>
                <a:effectLst/>
                <a:latin typeface="Verdana" pitchFamily="34" charset="0"/>
              </a:rPr>
              <a:t>Tangent segments from the</a:t>
            </a:r>
            <a:r>
              <a:rPr kumimoji="0" lang="en-US" sz="2400" b="0" i="0" u="none" strike="noStrike" cap="none" normalizeH="0" dirty="0" smtClean="0">
                <a:ln>
                  <a:noFill/>
                </a:ln>
                <a:solidFill>
                  <a:schemeClr val="bg1"/>
                </a:solidFill>
                <a:effectLst/>
                <a:latin typeface="Verdana" pitchFamily="34" charset="0"/>
              </a:rPr>
              <a:t> same point are congruent.</a:t>
            </a:r>
            <a:endParaRPr kumimoji="0" lang="en-US" sz="2400" b="0" i="0" u="none" strike="noStrike" cap="none" normalizeH="0" baseline="0" dirty="0" smtClean="0">
              <a:ln>
                <a:noFill/>
              </a:ln>
              <a:solidFill>
                <a:schemeClr val="bg1"/>
              </a:solidFill>
              <a:effectLst/>
              <a:latin typeface="Verdana" pitchFamily="34" charset="0"/>
            </a:endParaRPr>
          </a:p>
        </p:txBody>
      </p:sp>
      <p:pic>
        <p:nvPicPr>
          <p:cNvPr id="6147" name="Picture 3"/>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5867400" y="1743074"/>
            <a:ext cx="2280944" cy="15716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071739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2" presetClass="entr" presetSubtype="4" fill="hold" nodeType="withEffect">
                                  <p:stCondLst>
                                    <p:cond delay="0"/>
                                  </p:stCondLst>
                                  <p:childTnLst>
                                    <p:set>
                                      <p:cBhvr>
                                        <p:cTn id="9" dur="1" fill="hold">
                                          <p:stCondLst>
                                            <p:cond delay="0"/>
                                          </p:stCondLst>
                                        </p:cTn>
                                        <p:tgtEl>
                                          <p:spTgt spid="6146"/>
                                        </p:tgtEl>
                                        <p:attrNameLst>
                                          <p:attrName>style.visibility</p:attrName>
                                        </p:attrNameLst>
                                      </p:cBhvr>
                                      <p:to>
                                        <p:strVal val="visible"/>
                                      </p:to>
                                    </p:set>
                                    <p:anim calcmode="lin" valueType="num">
                                      <p:cBhvr additive="base">
                                        <p:cTn id="10" dur="500" fill="hold"/>
                                        <p:tgtEl>
                                          <p:spTgt spid="6146"/>
                                        </p:tgtEl>
                                        <p:attrNameLst>
                                          <p:attrName>ppt_x</p:attrName>
                                        </p:attrNameLst>
                                      </p:cBhvr>
                                      <p:tavLst>
                                        <p:tav tm="0">
                                          <p:val>
                                            <p:strVal val="#ppt_x"/>
                                          </p:val>
                                        </p:tav>
                                        <p:tav tm="100000">
                                          <p:val>
                                            <p:strVal val="#ppt_x"/>
                                          </p:val>
                                        </p:tav>
                                      </p:tavLst>
                                    </p:anim>
                                    <p:anim calcmode="lin" valueType="num">
                                      <p:cBhvr additive="base">
                                        <p:cTn id="11" dur="500" fill="hold"/>
                                        <p:tgtEl>
                                          <p:spTgt spid="6146"/>
                                        </p:tgtEl>
                                        <p:attrNameLst>
                                          <p:attrName>ppt_y</p:attrName>
                                        </p:attrNameLst>
                                      </p:cBhvr>
                                      <p:tavLst>
                                        <p:tav tm="0">
                                          <p:val>
                                            <p:strVal val="1+#ppt_h/2"/>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par>
                                <p:cTn id="17" presetID="13" presetClass="entr" presetSubtype="16" fill="hold" nodeType="withEffect">
                                  <p:stCondLst>
                                    <p:cond delay="0"/>
                                  </p:stCondLst>
                                  <p:childTnLst>
                                    <p:set>
                                      <p:cBhvr>
                                        <p:cTn id="18" dur="1" fill="hold">
                                          <p:stCondLst>
                                            <p:cond delay="0"/>
                                          </p:stCondLst>
                                        </p:cTn>
                                        <p:tgtEl>
                                          <p:spTgt spid="6147"/>
                                        </p:tgtEl>
                                        <p:attrNameLst>
                                          <p:attrName>style.visibility</p:attrName>
                                        </p:attrNameLst>
                                      </p:cBhvr>
                                      <p:to>
                                        <p:strVal val="visible"/>
                                      </p:to>
                                    </p:set>
                                    <p:animEffect transition="in" filter="plus(in)">
                                      <p:cBhvr>
                                        <p:cTn id="19" dur="2000"/>
                                        <p:tgtEl>
                                          <p:spTgt spid="61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Lst>
  </p:timing>
</p:sld>
</file>

<file path=ppt/theme/theme1.xml><?xml version="1.0" encoding="utf-8"?>
<a:theme xmlns:a="http://schemas.openxmlformats.org/drawingml/2006/main" name="Eclipse">
  <a:themeElements>
    <a:clrScheme name="Eclipse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fontScheme name="Eclipse">
      <a:majorFont>
        <a:latin typeface="Arial"/>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Verdan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Verdana" pitchFamily="34" charset="0"/>
          </a:defRPr>
        </a:defPPr>
      </a:lstStyle>
    </a:lnDef>
  </a:objectDefaults>
  <a:extraClrSchemeLst>
    <a:extraClrScheme>
      <a:clrScheme name="Eclipse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Eclipse 2">
        <a:dk1>
          <a:srgbClr val="000000"/>
        </a:dk1>
        <a:lt1>
          <a:srgbClr val="FFFFFF"/>
        </a:lt1>
        <a:dk2>
          <a:srgbClr val="333366"/>
        </a:dk2>
        <a:lt2>
          <a:srgbClr val="5F5F5F"/>
        </a:lt2>
        <a:accent1>
          <a:srgbClr val="CC99FF"/>
        </a:accent1>
        <a:accent2>
          <a:srgbClr val="99CCCC"/>
        </a:accent2>
        <a:accent3>
          <a:srgbClr val="FFFFFF"/>
        </a:accent3>
        <a:accent4>
          <a:srgbClr val="000000"/>
        </a:accent4>
        <a:accent5>
          <a:srgbClr val="E2CAFF"/>
        </a:accent5>
        <a:accent6>
          <a:srgbClr val="8AB9B9"/>
        </a:accent6>
        <a:hlink>
          <a:srgbClr val="666699"/>
        </a:hlink>
        <a:folHlink>
          <a:srgbClr val="660066"/>
        </a:folHlink>
      </a:clrScheme>
      <a:clrMap bg1="lt1" tx1="dk1" bg2="lt2" tx2="dk2" accent1="accent1" accent2="accent2" accent3="accent3" accent4="accent4" accent5="accent5" accent6="accent6" hlink="hlink" folHlink="folHlink"/>
    </a:extraClrScheme>
    <a:extraClrScheme>
      <a:clrScheme name="Eclipse 3">
        <a:dk1>
          <a:srgbClr val="000000"/>
        </a:dk1>
        <a:lt1>
          <a:srgbClr val="FFFFFF"/>
        </a:lt1>
        <a:dk2>
          <a:srgbClr val="0000CC"/>
        </a:dk2>
        <a:lt2>
          <a:srgbClr val="434343"/>
        </a:lt2>
        <a:accent1>
          <a:srgbClr val="99CC00"/>
        </a:accent1>
        <a:accent2>
          <a:srgbClr val="FFCC00"/>
        </a:accent2>
        <a:accent3>
          <a:srgbClr val="FFFFFF"/>
        </a:accent3>
        <a:accent4>
          <a:srgbClr val="000000"/>
        </a:accent4>
        <a:accent5>
          <a:srgbClr val="CAE2AA"/>
        </a:accent5>
        <a:accent6>
          <a:srgbClr val="E7B900"/>
        </a:accent6>
        <a:hlink>
          <a:srgbClr val="FF0000"/>
        </a:hlink>
        <a:folHlink>
          <a:srgbClr val="808080"/>
        </a:folHlink>
      </a:clrScheme>
      <a:clrMap bg1="lt1" tx1="dk1" bg2="lt2" tx2="dk2" accent1="accent1" accent2="accent2" accent3="accent3" accent4="accent4" accent5="accent5" accent6="accent6" hlink="hlink" folHlink="folHlink"/>
    </a:extraClrScheme>
    <a:extraClrScheme>
      <a:clrScheme name="Eclipse 4">
        <a:dk1>
          <a:srgbClr val="000000"/>
        </a:dk1>
        <a:lt1>
          <a:srgbClr val="64AAAE"/>
        </a:lt1>
        <a:dk2>
          <a:srgbClr val="FFFFCC"/>
        </a:dk2>
        <a:lt2>
          <a:srgbClr val="5F5F5F"/>
        </a:lt2>
        <a:accent1>
          <a:srgbClr val="B4B1DB"/>
        </a:accent1>
        <a:accent2>
          <a:srgbClr val="61C1D7"/>
        </a:accent2>
        <a:accent3>
          <a:srgbClr val="B8D2D3"/>
        </a:accent3>
        <a:accent4>
          <a:srgbClr val="000000"/>
        </a:accent4>
        <a:accent5>
          <a:srgbClr val="D6D5EA"/>
        </a:accent5>
        <a:accent6>
          <a:srgbClr val="57AFC3"/>
        </a:accent6>
        <a:hlink>
          <a:srgbClr val="257177"/>
        </a:hlink>
        <a:folHlink>
          <a:srgbClr val="CCCCCC"/>
        </a:folHlink>
      </a:clrScheme>
      <a:clrMap bg1="lt1" tx1="dk1" bg2="lt2" tx2="dk2" accent1="accent1" accent2="accent2" accent3="accent3" accent4="accent4" accent5="accent5" accent6="accent6" hlink="hlink" folHlink="folHlink"/>
    </a:extraClrScheme>
    <a:extraClrScheme>
      <a:clrScheme name="Eclipse 5">
        <a:dk1>
          <a:srgbClr val="5F5F5F"/>
        </a:dk1>
        <a:lt1>
          <a:srgbClr val="F8F8F8"/>
        </a:lt1>
        <a:dk2>
          <a:srgbClr val="2A285A"/>
        </a:dk2>
        <a:lt2>
          <a:srgbClr val="FFFFFF"/>
        </a:lt2>
        <a:accent1>
          <a:srgbClr val="999966"/>
        </a:accent1>
        <a:accent2>
          <a:srgbClr val="8C8B9D"/>
        </a:accent2>
        <a:accent3>
          <a:srgbClr val="ACACB5"/>
        </a:accent3>
        <a:accent4>
          <a:srgbClr val="D4D4D4"/>
        </a:accent4>
        <a:accent5>
          <a:srgbClr val="CACAB8"/>
        </a:accent5>
        <a:accent6>
          <a:srgbClr val="7E7D8E"/>
        </a:accent6>
        <a:hlink>
          <a:srgbClr val="465174"/>
        </a:hlink>
        <a:folHlink>
          <a:srgbClr val="C0C0C0"/>
        </a:folHlink>
      </a:clrScheme>
      <a:clrMap bg1="dk2" tx1="lt1" bg2="dk1" tx2="lt2" accent1="accent1" accent2="accent2" accent3="accent3" accent4="accent4" accent5="accent5" accent6="accent6" hlink="hlink" folHlink="folHlink"/>
    </a:extraClrScheme>
    <a:extraClrScheme>
      <a:clrScheme name="Eclipse 6">
        <a:dk1>
          <a:srgbClr val="434343"/>
        </a:dk1>
        <a:lt1>
          <a:srgbClr val="FFFFFF"/>
        </a:lt1>
        <a:dk2>
          <a:srgbClr val="360404"/>
        </a:dk2>
        <a:lt2>
          <a:srgbClr val="FFFFFF"/>
        </a:lt2>
        <a:accent1>
          <a:srgbClr val="669900"/>
        </a:accent1>
        <a:accent2>
          <a:srgbClr val="CC6600"/>
        </a:accent2>
        <a:accent3>
          <a:srgbClr val="AEAAAA"/>
        </a:accent3>
        <a:accent4>
          <a:srgbClr val="DADADA"/>
        </a:accent4>
        <a:accent5>
          <a:srgbClr val="B8CAAA"/>
        </a:accent5>
        <a:accent6>
          <a:srgbClr val="B95C00"/>
        </a:accent6>
        <a:hlink>
          <a:srgbClr val="CC3300"/>
        </a:hlink>
        <a:folHlink>
          <a:srgbClr val="808080"/>
        </a:folHlink>
      </a:clrScheme>
      <a:clrMap bg1="dk2" tx1="lt1" bg2="dk1" tx2="lt2" accent1="accent1" accent2="accent2" accent3="accent3" accent4="accent4" accent5="accent5" accent6="accent6" hlink="hlink" folHlink="folHlink"/>
    </a:extraClrScheme>
    <a:extraClrScheme>
      <a:clrScheme name="Eclipse 7">
        <a:dk1>
          <a:srgbClr val="434343"/>
        </a:dk1>
        <a:lt1>
          <a:srgbClr val="FFFFFF"/>
        </a:lt1>
        <a:dk2>
          <a:srgbClr val="000000"/>
        </a:dk2>
        <a:lt2>
          <a:srgbClr val="8285FE"/>
        </a:lt2>
        <a:accent1>
          <a:srgbClr val="669900"/>
        </a:accent1>
        <a:accent2>
          <a:srgbClr val="9900FF"/>
        </a:accent2>
        <a:accent3>
          <a:srgbClr val="AAAAAA"/>
        </a:accent3>
        <a:accent4>
          <a:srgbClr val="DADADA"/>
        </a:accent4>
        <a:accent5>
          <a:srgbClr val="B8CAAA"/>
        </a:accent5>
        <a:accent6>
          <a:srgbClr val="8A00E7"/>
        </a:accent6>
        <a:hlink>
          <a:srgbClr val="6600CC"/>
        </a:hlink>
        <a:folHlink>
          <a:srgbClr val="808080"/>
        </a:folHlink>
      </a:clrScheme>
      <a:clrMap bg1="dk2" tx1="lt1" bg2="dk1" tx2="lt2" accent1="accent1" accent2="accent2" accent3="accent3" accent4="accent4" accent5="accent5" accent6="accent6" hlink="hlink" folHlink="folHlink"/>
    </a:extraClrScheme>
    <a:extraClrScheme>
      <a:clrScheme name="Eclipse 8">
        <a:dk1>
          <a:srgbClr val="434343"/>
        </a:dk1>
        <a:lt1>
          <a:srgbClr val="FFFFFF"/>
        </a:lt1>
        <a:dk2>
          <a:srgbClr val="000000"/>
        </a:dk2>
        <a:lt2>
          <a:srgbClr val="0066FF"/>
        </a:lt2>
        <a:accent1>
          <a:srgbClr val="339966"/>
        </a:accent1>
        <a:accent2>
          <a:srgbClr val="FFCC00"/>
        </a:accent2>
        <a:accent3>
          <a:srgbClr val="AAAAAA"/>
        </a:accent3>
        <a:accent4>
          <a:srgbClr val="DADADA"/>
        </a:accent4>
        <a:accent5>
          <a:srgbClr val="ADCAB8"/>
        </a:accent5>
        <a:accent6>
          <a:srgbClr val="E7B900"/>
        </a:accent6>
        <a:hlink>
          <a:srgbClr val="CC0000"/>
        </a:hlink>
        <a:folHlink>
          <a:srgbClr val="808080"/>
        </a:folHlink>
      </a:clrScheme>
      <a:clrMap bg1="dk2" tx1="lt1" bg2="dk1" tx2="lt2" accent1="accent1" accent2="accent2" accent3="accent3" accent4="accent4" accent5="accent5" accent6="accent6" hlink="hlink" folHlink="folHlink"/>
    </a:extraClrScheme>
    <a:extraClrScheme>
      <a:clrScheme name="Eclipse 9">
        <a:dk1>
          <a:srgbClr val="333300"/>
        </a:dk1>
        <a:lt1>
          <a:srgbClr val="FFFFFF"/>
        </a:lt1>
        <a:dk2>
          <a:srgbClr val="669900"/>
        </a:dk2>
        <a:lt2>
          <a:srgbClr val="FFFFCC"/>
        </a:lt2>
        <a:accent1>
          <a:srgbClr val="CCCC00"/>
        </a:accent1>
        <a:accent2>
          <a:srgbClr val="99CC00"/>
        </a:accent2>
        <a:accent3>
          <a:srgbClr val="B8CAAA"/>
        </a:accent3>
        <a:accent4>
          <a:srgbClr val="DADADA"/>
        </a:accent4>
        <a:accent5>
          <a:srgbClr val="E2E2AA"/>
        </a:accent5>
        <a:accent6>
          <a:srgbClr val="8AB900"/>
        </a:accent6>
        <a:hlink>
          <a:srgbClr val="336600"/>
        </a:hlink>
        <a:folHlink>
          <a:srgbClr val="FFFF66"/>
        </a:folHlink>
      </a:clrScheme>
      <a:clrMap bg1="dk2" tx1="lt1" bg2="dk1" tx2="lt2" accent1="accent1" accent2="accent2" accent3="accent3" accent4="accent4" accent5="accent5" accent6="accent6" hlink="hlink" folHlink="folHlink"/>
    </a:extraClrScheme>
    <a:extraClrScheme>
      <a:clrScheme name="Eclipse 10">
        <a:dk1>
          <a:srgbClr val="333333"/>
        </a:dk1>
        <a:lt1>
          <a:srgbClr val="FFFFCC"/>
        </a:lt1>
        <a:dk2>
          <a:srgbClr val="660000"/>
        </a:dk2>
        <a:lt2>
          <a:srgbClr val="CCCCCC"/>
        </a:lt2>
        <a:accent1>
          <a:srgbClr val="FF6600"/>
        </a:accent1>
        <a:accent2>
          <a:srgbClr val="CC3300"/>
        </a:accent2>
        <a:accent3>
          <a:srgbClr val="B8AAAA"/>
        </a:accent3>
        <a:accent4>
          <a:srgbClr val="DADAAE"/>
        </a:accent4>
        <a:accent5>
          <a:srgbClr val="FFB8AA"/>
        </a:accent5>
        <a:accent6>
          <a:srgbClr val="B92D00"/>
        </a:accent6>
        <a:hlink>
          <a:srgbClr val="990000"/>
        </a:hlink>
        <a:folHlink>
          <a:srgbClr val="CC99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11113</TotalTime>
  <Words>2153</Words>
  <Application>Microsoft Office PowerPoint</Application>
  <PresentationFormat>On-screen Show (16:9)</PresentationFormat>
  <Paragraphs>383</Paragraphs>
  <Slides>48</Slides>
  <Notes>47</Notes>
  <HiddenSlides>0</HiddenSlides>
  <MMClips>0</MMClips>
  <ScaleCrop>false</ScaleCrop>
  <HeadingPairs>
    <vt:vector size="4" baseType="variant">
      <vt:variant>
        <vt:lpstr>Theme</vt:lpstr>
      </vt:variant>
      <vt:variant>
        <vt:i4>1</vt:i4>
      </vt:variant>
      <vt:variant>
        <vt:lpstr>Slide Titles</vt:lpstr>
      </vt:variant>
      <vt:variant>
        <vt:i4>48</vt:i4>
      </vt:variant>
    </vt:vector>
  </HeadingPairs>
  <TitlesOfParts>
    <vt:vector size="49" baseType="lpstr">
      <vt:lpstr>Eclipse</vt:lpstr>
      <vt:lpstr>Properties of Circles</vt:lpstr>
      <vt:lpstr>PowerPoint Presentation</vt:lpstr>
      <vt:lpstr>10.1 Use Properties  of Tangents</vt:lpstr>
      <vt:lpstr>10.1 Use Properties  of Tangents</vt:lpstr>
      <vt:lpstr>10.1 Use Properties  of Tangents</vt:lpstr>
      <vt:lpstr>10.1 Use Properties  of Tangents</vt:lpstr>
      <vt:lpstr>10.1 Use Properties  of Tangents</vt:lpstr>
      <vt:lpstr>10.1 Use Properties  of Tangents</vt:lpstr>
      <vt:lpstr>10.1 Use Properties  of Tangents</vt:lpstr>
      <vt:lpstr>10.1 Use Properties  of Tangents</vt:lpstr>
      <vt:lpstr>10.1 Use Properties  of Tangents</vt:lpstr>
      <vt:lpstr>Answers and Quiz</vt:lpstr>
      <vt:lpstr>10.2 Find Arc Measures</vt:lpstr>
      <vt:lpstr>10.2 Find Arc Measures</vt:lpstr>
      <vt:lpstr>10.2 Find Arc Measures</vt:lpstr>
      <vt:lpstr>10.2 Find Arc Measures</vt:lpstr>
      <vt:lpstr>10.2 Find Arc Measures</vt:lpstr>
      <vt:lpstr>Answers and Quiz</vt:lpstr>
      <vt:lpstr>10.3 Apply Properties of Chords</vt:lpstr>
      <vt:lpstr>10.3 Apply Properties of Chords</vt:lpstr>
      <vt:lpstr>10.3 Apply Properties of Chords</vt:lpstr>
      <vt:lpstr>10.3 Apply Properties of Chords</vt:lpstr>
      <vt:lpstr>10.3 Apply Properties of Chords</vt:lpstr>
      <vt:lpstr>10.3 Apply Properties of Chords</vt:lpstr>
      <vt:lpstr>Answers and Quiz</vt:lpstr>
      <vt:lpstr>10.4 Use Inscribed Angles and Polygons</vt:lpstr>
      <vt:lpstr>10.4 Use Inscribed Angles and Polygons</vt:lpstr>
      <vt:lpstr>10.4 Use Inscribed Angles and Polygons</vt:lpstr>
      <vt:lpstr>10.4 Use Inscribed Angles and Polygons</vt:lpstr>
      <vt:lpstr>10.4 Use Inscribed Angles and Polygons</vt:lpstr>
      <vt:lpstr>10.4 Use Inscribed Angles and Polygons</vt:lpstr>
      <vt:lpstr>Answers and Quiz</vt:lpstr>
      <vt:lpstr>10.5 Apply Other Angle Relationships in Circles</vt:lpstr>
      <vt:lpstr>10.5 Apply Other Angle Relationships in Circles</vt:lpstr>
      <vt:lpstr>10.5 Apply Other Angle Relationships in Circles</vt:lpstr>
      <vt:lpstr>Answers and Quiz</vt:lpstr>
      <vt:lpstr>10.6 Find Segment Lengths in Circles</vt:lpstr>
      <vt:lpstr>10.6 Find Segment Lengths in Circles</vt:lpstr>
      <vt:lpstr>10.6 Find Segment Lengths in Circles</vt:lpstr>
      <vt:lpstr>10.6 Find Segment Lengths in Circles</vt:lpstr>
      <vt:lpstr>10.6 Find Segment Lengths in Circles</vt:lpstr>
      <vt:lpstr>Answers and Quiz</vt:lpstr>
      <vt:lpstr>10.7 Write and Graph Equations of Circles</vt:lpstr>
      <vt:lpstr>10.7 Write and Graph Equations of Circles</vt:lpstr>
      <vt:lpstr>10.7 Write and Graph Equations of Circles</vt:lpstr>
      <vt:lpstr>10.7 Write and Graph Equations of Circles</vt:lpstr>
      <vt:lpstr>Answers and Quiz</vt:lpstr>
      <vt:lpstr>10.Review</vt:lpstr>
    </vt:vector>
  </TitlesOfParts>
  <Company>Andrews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Properties of Circles</dc:title>
  <dc:creator>Richard  Wright</dc:creator>
  <cp:lastModifiedBy>Richard Wright</cp:lastModifiedBy>
  <cp:revision>40</cp:revision>
  <dcterms:created xsi:type="dcterms:W3CDTF">2011-02-15T20:40:15Z</dcterms:created>
  <dcterms:modified xsi:type="dcterms:W3CDTF">2014-05-06T20:11:44Z</dcterms:modified>
</cp:coreProperties>
</file>